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392" r:id="rId3"/>
    <p:sldId id="397" r:id="rId4"/>
    <p:sldId id="516" r:id="rId5"/>
    <p:sldId id="517" r:id="rId6"/>
    <p:sldId id="489" r:id="rId7"/>
    <p:sldId id="518" r:id="rId8"/>
    <p:sldId id="519" r:id="rId9"/>
    <p:sldId id="520" r:id="rId10"/>
    <p:sldId id="521" r:id="rId11"/>
    <p:sldId id="522" r:id="rId12"/>
    <p:sldId id="523" r:id="rId13"/>
    <p:sldId id="524" r:id="rId14"/>
    <p:sldId id="525" r:id="rId15"/>
    <p:sldId id="529" r:id="rId16"/>
    <p:sldId id="527" r:id="rId17"/>
    <p:sldId id="526" r:id="rId18"/>
    <p:sldId id="530" r:id="rId19"/>
    <p:sldId id="531" r:id="rId20"/>
    <p:sldId id="532" r:id="rId21"/>
    <p:sldId id="533" r:id="rId22"/>
    <p:sldId id="534" r:id="rId23"/>
    <p:sldId id="503" r:id="rId24"/>
    <p:sldId id="505" r:id="rId25"/>
    <p:sldId id="499" r:id="rId26"/>
    <p:sldId id="498" r:id="rId27"/>
    <p:sldId id="535" r:id="rId28"/>
    <p:sldId id="536" r:id="rId29"/>
    <p:sldId id="424" r:id="rId30"/>
    <p:sldId id="425" r:id="rId31"/>
    <p:sldId id="426" r:id="rId32"/>
    <p:sldId id="430" r:id="rId33"/>
    <p:sldId id="486" r:id="rId34"/>
    <p:sldId id="432" r:id="rId35"/>
    <p:sldId id="537" r:id="rId36"/>
    <p:sldId id="513" r:id="rId37"/>
    <p:sldId id="488" r:id="rId38"/>
    <p:sldId id="507" r:id="rId39"/>
    <p:sldId id="538" r:id="rId40"/>
    <p:sldId id="435" r:id="rId41"/>
    <p:sldId id="434" r:id="rId42"/>
    <p:sldId id="539" r:id="rId43"/>
    <p:sldId id="540" r:id="rId44"/>
    <p:sldId id="541" r:id="rId45"/>
    <p:sldId id="542" r:id="rId46"/>
    <p:sldId id="330" r:id="rId47"/>
    <p:sldId id="280" r:id="rId48"/>
    <p:sldId id="331" r:id="rId49"/>
    <p:sldId id="357" r:id="rId50"/>
    <p:sldId id="360" r:id="rId51"/>
    <p:sldId id="512" r:id="rId52"/>
    <p:sldId id="374" r:id="rId53"/>
    <p:sldId id="363" r:id="rId54"/>
    <p:sldId id="376" r:id="rId55"/>
    <p:sldId id="381" r:id="rId56"/>
    <p:sldId id="543" r:id="rId57"/>
    <p:sldId id="544" r:id="rId58"/>
    <p:sldId id="378" r:id="rId59"/>
    <p:sldId id="375" r:id="rId60"/>
    <p:sldId id="364" r:id="rId61"/>
    <p:sldId id="388" r:id="rId62"/>
    <p:sldId id="514" r:id="rId63"/>
    <p:sldId id="367" r:id="rId64"/>
    <p:sldId id="382" r:id="rId65"/>
    <p:sldId id="342" r:id="rId66"/>
    <p:sldId id="370" r:id="rId67"/>
    <p:sldId id="389" r:id="rId68"/>
    <p:sldId id="545" r:id="rId69"/>
    <p:sldId id="384" r:id="rId70"/>
    <p:sldId id="347" r:id="rId71"/>
    <p:sldId id="546" r:id="rId72"/>
    <p:sldId id="373" r:id="rId73"/>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FF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593"/>
    <p:restoredTop sz="94727"/>
  </p:normalViewPr>
  <p:slideViewPr>
    <p:cSldViewPr showGuides="1">
      <p:cViewPr>
        <p:scale>
          <a:sx n="75" d="100"/>
          <a:sy n="75" d="100"/>
        </p:scale>
        <p:origin x="-1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85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notesMaster" Target="notesMasters/notesMaster1.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4082" name="页眉占位符 174081"/>
          <p:cNvSpPr>
            <a:spLocks noGrp="1"/>
          </p:cNvSpPr>
          <p:nvPr>
            <p:ph type="hdr" sz="quarter"/>
          </p:nvPr>
        </p:nvSpPr>
        <p:spPr>
          <a:xfrm>
            <a:off x="0" y="0"/>
            <a:ext cx="2971800" cy="457200"/>
          </a:xfrm>
          <a:prstGeom prst="rect">
            <a:avLst/>
          </a:prstGeom>
          <a:noFill/>
          <a:ln w="9525">
            <a:noFill/>
          </a:ln>
        </p:spPr>
        <p:txBody>
          <a:bodyPr/>
          <a:p>
            <a:pPr lvl="0">
              <a:buClrTx/>
              <a:buSzTx/>
              <a:buFontTx/>
              <a:buNone/>
            </a:pPr>
            <a:endParaRPr lang="en-US" sz="1200" u="none" dirty="0">
              <a:ea typeface="宋体" panose="02010600030101010101" pitchFamily="2" charset="-122"/>
            </a:endParaRPr>
          </a:p>
        </p:txBody>
      </p:sp>
      <p:sp>
        <p:nvSpPr>
          <p:cNvPr id="174083" name="日期占位符 174082"/>
          <p:cNvSpPr>
            <a:spLocks noGrp="1"/>
          </p:cNvSpPr>
          <p:nvPr>
            <p:ph type="dt" idx="1"/>
          </p:nvPr>
        </p:nvSpPr>
        <p:spPr>
          <a:xfrm>
            <a:off x="3884613" y="0"/>
            <a:ext cx="2971800" cy="457200"/>
          </a:xfrm>
          <a:prstGeom prst="rect">
            <a:avLst/>
          </a:prstGeom>
          <a:noFill/>
          <a:ln w="9525">
            <a:noFill/>
          </a:ln>
        </p:spPr>
        <p:txBody>
          <a:bodyPr/>
          <a:p>
            <a:pPr lvl="0" algn="r">
              <a:buClrTx/>
              <a:buSzTx/>
              <a:buFontTx/>
              <a:buNone/>
            </a:pPr>
            <a:endParaRPr lang="en-US" sz="1200" u="none" dirty="0">
              <a:ea typeface="宋体" panose="02010600030101010101" pitchFamily="2" charset="-122"/>
            </a:endParaRPr>
          </a:p>
        </p:txBody>
      </p:sp>
      <p:sp>
        <p:nvSpPr>
          <p:cNvPr id="174084" name="幻灯片图像占位符 174083"/>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174085" name="文本占位符 174084"/>
          <p:cNvSpPr>
            <a:spLocks noGrp="1"/>
          </p:cNvSpPr>
          <p:nvPr>
            <p:ph type="body" sz="quarter" idx="3"/>
          </p:nvPr>
        </p:nvSpPr>
        <p:spPr>
          <a:xfrm>
            <a:off x="685800" y="4343400"/>
            <a:ext cx="5486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4086" name="页脚占位符 174085"/>
          <p:cNvSpPr>
            <a:spLocks noGrp="1"/>
          </p:cNvSpPr>
          <p:nvPr>
            <p:ph type="ftr" sz="quarter" idx="4"/>
          </p:nvPr>
        </p:nvSpPr>
        <p:spPr>
          <a:xfrm>
            <a:off x="0" y="8685213"/>
            <a:ext cx="2971800" cy="457200"/>
          </a:xfrm>
          <a:prstGeom prst="rect">
            <a:avLst/>
          </a:prstGeom>
          <a:noFill/>
          <a:ln w="9525">
            <a:noFill/>
          </a:ln>
        </p:spPr>
        <p:txBody>
          <a:bodyPr anchor="b"/>
          <a:p>
            <a:pPr lvl="0">
              <a:buClrTx/>
              <a:buSzTx/>
              <a:buFontTx/>
              <a:buNone/>
            </a:pPr>
            <a:endParaRPr lang="en-US" sz="1200" u="none" dirty="0">
              <a:ea typeface="宋体" panose="02010600030101010101" pitchFamily="2" charset="-122"/>
            </a:endParaRPr>
          </a:p>
        </p:txBody>
      </p:sp>
      <p:sp>
        <p:nvSpPr>
          <p:cNvPr id="174087" name="灯片编号占位符 174086"/>
          <p:cNvSpPr>
            <a:spLocks noGrp="1"/>
          </p:cNvSpPr>
          <p:nvPr>
            <p:ph type="sldNum" sz="quarter" idx="5"/>
          </p:nvPr>
        </p:nvSpPr>
        <p:spPr>
          <a:xfrm>
            <a:off x="3884613" y="8685213"/>
            <a:ext cx="2971800" cy="457200"/>
          </a:xfrm>
          <a:prstGeom prst="rect">
            <a:avLst/>
          </a:prstGeom>
          <a:noFill/>
          <a:ln w="9525">
            <a:noFill/>
          </a:ln>
        </p:spPr>
        <p:txBody>
          <a:bodyPr anchor="b"/>
          <a:p>
            <a:pPr lvl="0" algn="r">
              <a:buClrTx/>
              <a:buSzTx/>
              <a:buFontTx/>
              <a:buNone/>
            </a:pPr>
            <a:fld id="{9A0DB2DC-4C9A-4742-B13C-FB6460FD3503}" type="slidenum">
              <a:rPr lang="en-US" sz="1200" u="none" dirty="0">
                <a:ea typeface="宋体" panose="02010600030101010101" pitchFamily="2" charset="-122"/>
              </a:rPr>
            </a:fld>
            <a:endParaRPr lang="en-US" sz="1200" u="none"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39216"/>
                <a:invGamma/>
              </a:schemeClr>
            </a:gs>
          </a:gsLst>
          <a:lin ang="5400000" scaled="1"/>
          <a:tileRect/>
        </a:gradFill>
        <a:effectLst/>
      </p:bgPr>
    </p:bg>
    <p:spTree>
      <p:nvGrpSpPr>
        <p:cNvPr id="1" name=""/>
        <p:cNvGrpSpPr/>
        <p:nvPr/>
      </p:nvGrpSpPr>
      <p:grpSpPr/>
      <p:grpSp>
        <p:nvGrpSpPr>
          <p:cNvPr id="30722" name="组合 30721"/>
          <p:cNvGrpSpPr/>
          <p:nvPr/>
        </p:nvGrpSpPr>
        <p:grpSpPr>
          <a:xfrm>
            <a:off x="0" y="0"/>
            <a:ext cx="9148763" cy="6851650"/>
            <a:chOff x="0" y="0"/>
            <a:chExt cx="5763" cy="4316"/>
          </a:xfrm>
        </p:grpSpPr>
        <p:sp>
          <p:nvSpPr>
            <p:cNvPr id="30723" name="任意多边形 30722"/>
            <p:cNvSpPr/>
            <p:nvPr/>
          </p:nvSpPr>
          <p:spPr>
            <a:xfrm>
              <a:off x="5044" y="2626"/>
              <a:ext cx="719" cy="1690"/>
            </a:xfrm>
            <a:custGeom>
              <a:avLst/>
              <a:gdLst/>
              <a:ahLst/>
              <a:cxnLst/>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30724" name="任意多边形 30723"/>
            <p:cNvSpPr/>
            <p:nvPr/>
          </p:nvSpPr>
          <p:spPr>
            <a:xfrm>
              <a:off x="5385" y="3794"/>
              <a:ext cx="378" cy="522"/>
            </a:xfrm>
            <a:custGeom>
              <a:avLst/>
              <a:gdLst/>
              <a:ahLst/>
              <a:cxnLst/>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30725" name="任意多边形 30724"/>
            <p:cNvSpPr/>
            <p:nvPr/>
          </p:nvSpPr>
          <p:spPr>
            <a:xfrm>
              <a:off x="5679" y="4214"/>
              <a:ext cx="84" cy="102"/>
            </a:xfrm>
            <a:custGeom>
              <a:avLst/>
              <a:gdLst/>
              <a:ahLst/>
              <a:cxnLst/>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grpSp>
          <p:nvGrpSpPr>
            <p:cNvPr id="30726" name="组合 30725"/>
            <p:cNvGrpSpPr/>
            <p:nvPr/>
          </p:nvGrpSpPr>
          <p:grpSpPr>
            <a:xfrm>
              <a:off x="287" y="0"/>
              <a:ext cx="5098" cy="4316"/>
              <a:chOff x="287" y="0"/>
              <a:chExt cx="5098" cy="4316"/>
            </a:xfrm>
          </p:grpSpPr>
          <p:sp>
            <p:nvSpPr>
              <p:cNvPr id="30727" name="任意多边形 30726"/>
              <p:cNvSpPr/>
              <p:nvPr userDrawn="1"/>
            </p:nvSpPr>
            <p:spPr>
              <a:xfrm>
                <a:off x="2788" y="0"/>
                <a:ext cx="72" cy="4316"/>
              </a:xfrm>
              <a:custGeom>
                <a:avLst/>
                <a:gdLst/>
                <a:ahLst/>
                <a:cxnLst/>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28" name="任意多边形 30727"/>
              <p:cNvSpPr/>
              <p:nvPr userDrawn="1"/>
            </p:nvSpPr>
            <p:spPr>
              <a:xfrm>
                <a:off x="3088" y="0"/>
                <a:ext cx="174" cy="4316"/>
              </a:xfrm>
              <a:custGeom>
                <a:avLst/>
                <a:gdLst/>
                <a:ahLst/>
                <a:cxnLst/>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29" name="任意多边形 30728"/>
              <p:cNvSpPr/>
              <p:nvPr userDrawn="1"/>
            </p:nvSpPr>
            <p:spPr>
              <a:xfrm>
                <a:off x="3357" y="0"/>
                <a:ext cx="337" cy="4316"/>
              </a:xfrm>
              <a:custGeom>
                <a:avLst/>
                <a:gdLst/>
                <a:ahLst/>
                <a:cxnLst/>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0" name="任意多边形 30729"/>
              <p:cNvSpPr/>
              <p:nvPr userDrawn="1"/>
            </p:nvSpPr>
            <p:spPr>
              <a:xfrm>
                <a:off x="3675" y="0"/>
                <a:ext cx="427" cy="4316"/>
              </a:xfrm>
              <a:custGeom>
                <a:avLst/>
                <a:gdLst/>
                <a:ahLst/>
                <a:cxnLst/>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1" name="任意多边形 30730"/>
              <p:cNvSpPr/>
              <p:nvPr userDrawn="1"/>
            </p:nvSpPr>
            <p:spPr>
              <a:xfrm>
                <a:off x="3945" y="0"/>
                <a:ext cx="558" cy="4316"/>
              </a:xfrm>
              <a:custGeom>
                <a:avLst/>
                <a:gdLst/>
                <a:ahLst/>
                <a:cxnLst/>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2" name="任意多边形 30731"/>
              <p:cNvSpPr/>
              <p:nvPr userDrawn="1"/>
            </p:nvSpPr>
            <p:spPr>
              <a:xfrm>
                <a:off x="4245" y="0"/>
                <a:ext cx="690" cy="4316"/>
              </a:xfrm>
              <a:custGeom>
                <a:avLst/>
                <a:gdLst/>
                <a:ahLst/>
                <a:cxnLst/>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3" name="任意多边形 30732"/>
              <p:cNvSpPr/>
              <p:nvPr userDrawn="1"/>
            </p:nvSpPr>
            <p:spPr>
              <a:xfrm>
                <a:off x="4521" y="0"/>
                <a:ext cx="864" cy="4316"/>
              </a:xfrm>
              <a:custGeom>
                <a:avLst/>
                <a:gdLst/>
                <a:ahLst/>
                <a:cxnLst/>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4" name="任意多边形 30733"/>
              <p:cNvSpPr/>
              <p:nvPr userDrawn="1"/>
            </p:nvSpPr>
            <p:spPr>
              <a:xfrm>
                <a:off x="2398" y="0"/>
                <a:ext cx="150" cy="4316"/>
              </a:xfrm>
              <a:custGeom>
                <a:avLst/>
                <a:gdLst/>
                <a:ahLst/>
                <a:cxnLst/>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5" name="任意多边形 30734"/>
              <p:cNvSpPr/>
              <p:nvPr userDrawn="1"/>
            </p:nvSpPr>
            <p:spPr>
              <a:xfrm>
                <a:off x="1966" y="0"/>
                <a:ext cx="300" cy="4316"/>
              </a:xfrm>
              <a:custGeom>
                <a:avLst/>
                <a:gdLst/>
                <a:ahLst/>
                <a:cxnLst/>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6" name="任意多边形 30735"/>
              <p:cNvSpPr/>
              <p:nvPr userDrawn="1"/>
            </p:nvSpPr>
            <p:spPr>
              <a:xfrm>
                <a:off x="1565" y="0"/>
                <a:ext cx="425" cy="4316"/>
              </a:xfrm>
              <a:custGeom>
                <a:avLst/>
                <a:gdLst/>
                <a:ahLst/>
                <a:cxnLst/>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7" name="任意多边形 30736"/>
              <p:cNvSpPr/>
              <p:nvPr userDrawn="1"/>
            </p:nvSpPr>
            <p:spPr>
              <a:xfrm>
                <a:off x="1127" y="0"/>
                <a:ext cx="575" cy="4316"/>
              </a:xfrm>
              <a:custGeom>
                <a:avLst/>
                <a:gdLst/>
                <a:ahLst/>
                <a:cxnLst/>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8" name="任意多边形 30737"/>
              <p:cNvSpPr/>
              <p:nvPr userDrawn="1"/>
            </p:nvSpPr>
            <p:spPr>
              <a:xfrm>
                <a:off x="701" y="0"/>
                <a:ext cx="737" cy="4316"/>
              </a:xfrm>
              <a:custGeom>
                <a:avLst/>
                <a:gdLst/>
                <a:ahLst/>
                <a:cxnLst/>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30739" name="任意多边形 30738"/>
              <p:cNvSpPr/>
              <p:nvPr userDrawn="1"/>
            </p:nvSpPr>
            <p:spPr>
              <a:xfrm>
                <a:off x="287" y="0"/>
                <a:ext cx="840" cy="4316"/>
              </a:xfrm>
              <a:custGeom>
                <a:avLst/>
                <a:gdLst/>
                <a:ahLst/>
                <a:cxnLst/>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grpSp>
        <p:sp>
          <p:nvSpPr>
            <p:cNvPr id="30740" name="任意多边形 30739"/>
            <p:cNvSpPr/>
            <p:nvPr/>
          </p:nvSpPr>
          <p:spPr>
            <a:xfrm>
              <a:off x="5" y="2901"/>
              <a:ext cx="606" cy="1415"/>
            </a:xfrm>
            <a:custGeom>
              <a:avLst/>
              <a:gdLst/>
              <a:ahLst/>
              <a:cxnLst/>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30741" name="任意多边形 30740"/>
            <p:cNvSpPr/>
            <p:nvPr/>
          </p:nvSpPr>
          <p:spPr>
            <a:xfrm>
              <a:off x="5" y="3890"/>
              <a:ext cx="228" cy="426"/>
            </a:xfrm>
            <a:custGeom>
              <a:avLst/>
              <a:gdLst/>
              <a:ahLst/>
              <a:cxnLst/>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30742" name="任意多边形 30741"/>
            <p:cNvSpPr/>
            <p:nvPr/>
          </p:nvSpPr>
          <p:spPr>
            <a:xfrm>
              <a:off x="4775" y="0"/>
              <a:ext cx="984" cy="1786"/>
            </a:xfrm>
            <a:custGeom>
              <a:avLst/>
              <a:gdLst/>
              <a:ahLst/>
              <a:cxnLst/>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zh-CN" altLang="en-US"/>
            </a:p>
          </p:txBody>
        </p:sp>
        <p:sp>
          <p:nvSpPr>
            <p:cNvPr id="30743" name="任意多边形 30742"/>
            <p:cNvSpPr/>
            <p:nvPr/>
          </p:nvSpPr>
          <p:spPr>
            <a:xfrm>
              <a:off x="5040" y="0"/>
              <a:ext cx="719" cy="845"/>
            </a:xfrm>
            <a:custGeom>
              <a:avLst/>
              <a:gdLst/>
              <a:ahLst/>
              <a:cxnLst/>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ln>
          </p:spPr>
          <p:txBody>
            <a:bodyPr/>
            <a:p>
              <a:endParaRPr lang="zh-CN" altLang="en-US"/>
            </a:p>
          </p:txBody>
        </p:sp>
        <p:sp>
          <p:nvSpPr>
            <p:cNvPr id="30744" name="任意多边形 30743"/>
            <p:cNvSpPr/>
            <p:nvPr/>
          </p:nvSpPr>
          <p:spPr>
            <a:xfrm>
              <a:off x="5351" y="0"/>
              <a:ext cx="408" cy="414"/>
            </a:xfrm>
            <a:custGeom>
              <a:avLst/>
              <a:gdLst/>
              <a:ahLst/>
              <a:cxnLst/>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ln>
          </p:spPr>
          <p:txBody>
            <a:bodyPr/>
            <a:p>
              <a:endParaRPr lang="zh-CN" altLang="en-US"/>
            </a:p>
          </p:txBody>
        </p:sp>
        <p:sp>
          <p:nvSpPr>
            <p:cNvPr id="30745" name="任意多边形 30744"/>
            <p:cNvSpPr/>
            <p:nvPr/>
          </p:nvSpPr>
          <p:spPr>
            <a:xfrm>
              <a:off x="5" y="0"/>
              <a:ext cx="858" cy="1409"/>
            </a:xfrm>
            <a:custGeom>
              <a:avLst/>
              <a:gdLst/>
              <a:ahLst/>
              <a:cxnLst/>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zh-CN" altLang="en-US"/>
            </a:p>
          </p:txBody>
        </p:sp>
        <p:sp>
          <p:nvSpPr>
            <p:cNvPr id="30746" name="任意多边形 30745"/>
            <p:cNvSpPr/>
            <p:nvPr/>
          </p:nvSpPr>
          <p:spPr>
            <a:xfrm>
              <a:off x="5" y="0"/>
              <a:ext cx="588" cy="599"/>
            </a:xfrm>
            <a:custGeom>
              <a:avLst/>
              <a:gdLst/>
              <a:ahLst/>
              <a:cxnLst/>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ln>
          </p:spPr>
          <p:txBody>
            <a:bodyPr/>
            <a:p>
              <a:endParaRPr lang="zh-CN" altLang="en-US"/>
            </a:p>
          </p:txBody>
        </p:sp>
        <p:sp>
          <p:nvSpPr>
            <p:cNvPr id="30747" name="任意多边形 30746"/>
            <p:cNvSpPr/>
            <p:nvPr/>
          </p:nvSpPr>
          <p:spPr>
            <a:xfrm>
              <a:off x="5" y="0"/>
              <a:ext cx="270" cy="252"/>
            </a:xfrm>
            <a:custGeom>
              <a:avLst/>
              <a:gdLst/>
              <a:ahLst/>
              <a:cxnLst/>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ln>
          </p:spPr>
          <p:txBody>
            <a:bodyPr/>
            <a:p>
              <a:endParaRPr lang="zh-CN" altLang="en-US"/>
            </a:p>
          </p:txBody>
        </p:sp>
        <p:sp>
          <p:nvSpPr>
            <p:cNvPr id="30748" name="直接连接符 30747"/>
            <p:cNvSpPr/>
            <p:nvPr/>
          </p:nvSpPr>
          <p:spPr>
            <a:xfrm>
              <a:off x="0" y="2749"/>
              <a:ext cx="5758" cy="0"/>
            </a:xfrm>
            <a:prstGeom prst="line">
              <a:avLst/>
            </a:prstGeom>
            <a:ln w="15875" cap="flat" cmpd="sng">
              <a:solidFill>
                <a:schemeClr val="bg1"/>
              </a:solidFill>
              <a:prstDash val="solid"/>
              <a:headEnd type="none" w="med" len="med"/>
              <a:tailEnd type="none" w="med" len="med"/>
            </a:ln>
          </p:spPr>
        </p:sp>
        <p:sp>
          <p:nvSpPr>
            <p:cNvPr id="30749" name="直接连接符 30748"/>
            <p:cNvSpPr/>
            <p:nvPr/>
          </p:nvSpPr>
          <p:spPr>
            <a:xfrm>
              <a:off x="0" y="2356"/>
              <a:ext cx="5758" cy="0"/>
            </a:xfrm>
            <a:prstGeom prst="line">
              <a:avLst/>
            </a:prstGeom>
            <a:ln w="15875" cap="flat" cmpd="sng">
              <a:solidFill>
                <a:schemeClr val="bg1"/>
              </a:solidFill>
              <a:prstDash val="solid"/>
              <a:headEnd type="none" w="med" len="med"/>
              <a:tailEnd type="none" w="med" len="med"/>
            </a:ln>
          </p:spPr>
        </p:sp>
        <p:sp>
          <p:nvSpPr>
            <p:cNvPr id="30750" name="直接连接符 30749"/>
            <p:cNvSpPr/>
            <p:nvPr/>
          </p:nvSpPr>
          <p:spPr>
            <a:xfrm>
              <a:off x="0" y="3142"/>
              <a:ext cx="5758" cy="0"/>
            </a:xfrm>
            <a:prstGeom prst="line">
              <a:avLst/>
            </a:prstGeom>
            <a:ln w="15875" cap="flat" cmpd="sng">
              <a:solidFill>
                <a:schemeClr val="bg2"/>
              </a:solidFill>
              <a:prstDash val="solid"/>
              <a:headEnd type="none" w="med" len="med"/>
              <a:tailEnd type="none" w="med" len="med"/>
            </a:ln>
          </p:spPr>
        </p:sp>
        <p:grpSp>
          <p:nvGrpSpPr>
            <p:cNvPr id="30751" name="组合 30750"/>
            <p:cNvGrpSpPr/>
            <p:nvPr/>
          </p:nvGrpSpPr>
          <p:grpSpPr>
            <a:xfrm>
              <a:off x="0" y="392"/>
              <a:ext cx="5758" cy="1571"/>
              <a:chOff x="0" y="392"/>
              <a:chExt cx="5758" cy="1571"/>
            </a:xfrm>
          </p:grpSpPr>
          <p:sp>
            <p:nvSpPr>
              <p:cNvPr id="30752" name="直接连接符 30751"/>
              <p:cNvSpPr/>
              <p:nvPr userDrawn="1"/>
            </p:nvSpPr>
            <p:spPr>
              <a:xfrm>
                <a:off x="0" y="784"/>
                <a:ext cx="5758" cy="0"/>
              </a:xfrm>
              <a:prstGeom prst="line">
                <a:avLst/>
              </a:prstGeom>
              <a:ln w="15875" cap="flat" cmpd="sng">
                <a:solidFill>
                  <a:schemeClr val="bg1"/>
                </a:solidFill>
                <a:prstDash val="solid"/>
                <a:headEnd type="none" w="med" len="med"/>
                <a:tailEnd type="none" w="med" len="med"/>
              </a:ln>
            </p:spPr>
          </p:sp>
          <p:sp>
            <p:nvSpPr>
              <p:cNvPr id="30753" name="直接连接符 30752"/>
              <p:cNvSpPr/>
              <p:nvPr userDrawn="1"/>
            </p:nvSpPr>
            <p:spPr>
              <a:xfrm>
                <a:off x="0" y="1963"/>
                <a:ext cx="5758" cy="0"/>
              </a:xfrm>
              <a:prstGeom prst="line">
                <a:avLst/>
              </a:prstGeom>
              <a:ln w="15875" cap="flat" cmpd="sng">
                <a:solidFill>
                  <a:schemeClr val="bg1"/>
                </a:solidFill>
                <a:prstDash val="solid"/>
                <a:headEnd type="none" w="med" len="med"/>
                <a:tailEnd type="none" w="med" len="med"/>
              </a:ln>
            </p:spPr>
          </p:sp>
          <p:sp>
            <p:nvSpPr>
              <p:cNvPr id="30754" name="直接连接符 30753"/>
              <p:cNvSpPr/>
              <p:nvPr userDrawn="1"/>
            </p:nvSpPr>
            <p:spPr>
              <a:xfrm>
                <a:off x="0" y="1570"/>
                <a:ext cx="5758" cy="0"/>
              </a:xfrm>
              <a:prstGeom prst="line">
                <a:avLst/>
              </a:prstGeom>
              <a:ln w="15875" cap="flat" cmpd="sng">
                <a:solidFill>
                  <a:schemeClr val="bg1"/>
                </a:solidFill>
                <a:prstDash val="solid"/>
                <a:headEnd type="none" w="med" len="med"/>
                <a:tailEnd type="none" w="med" len="med"/>
              </a:ln>
            </p:spPr>
          </p:sp>
          <p:sp>
            <p:nvSpPr>
              <p:cNvPr id="30755" name="直接连接符 30754"/>
              <p:cNvSpPr/>
              <p:nvPr userDrawn="1"/>
            </p:nvSpPr>
            <p:spPr>
              <a:xfrm>
                <a:off x="0" y="1177"/>
                <a:ext cx="5758" cy="0"/>
              </a:xfrm>
              <a:prstGeom prst="line">
                <a:avLst/>
              </a:prstGeom>
              <a:ln w="15875" cap="flat" cmpd="sng">
                <a:solidFill>
                  <a:schemeClr val="bg1"/>
                </a:solidFill>
                <a:prstDash val="solid"/>
                <a:headEnd type="none" w="med" len="med"/>
                <a:tailEnd type="none" w="med" len="med"/>
              </a:ln>
            </p:spPr>
          </p:sp>
          <p:sp>
            <p:nvSpPr>
              <p:cNvPr id="30756" name="直接连接符 30755"/>
              <p:cNvSpPr/>
              <p:nvPr userDrawn="1"/>
            </p:nvSpPr>
            <p:spPr>
              <a:xfrm>
                <a:off x="0" y="392"/>
                <a:ext cx="5758" cy="0"/>
              </a:xfrm>
              <a:prstGeom prst="line">
                <a:avLst/>
              </a:prstGeom>
              <a:ln w="15875" cap="flat" cmpd="sng">
                <a:solidFill>
                  <a:schemeClr val="bg1"/>
                </a:solidFill>
                <a:prstDash val="solid"/>
                <a:headEnd type="none" w="med" len="med"/>
                <a:tailEnd type="none" w="med" len="med"/>
              </a:ln>
            </p:spPr>
          </p:sp>
        </p:grpSp>
        <p:sp>
          <p:nvSpPr>
            <p:cNvPr id="30757" name="直接连接符 30756"/>
            <p:cNvSpPr/>
            <p:nvPr/>
          </p:nvSpPr>
          <p:spPr>
            <a:xfrm>
              <a:off x="0" y="3928"/>
              <a:ext cx="5758" cy="0"/>
            </a:xfrm>
            <a:prstGeom prst="line">
              <a:avLst/>
            </a:prstGeom>
            <a:ln w="15875" cap="flat" cmpd="sng">
              <a:solidFill>
                <a:schemeClr val="bg2"/>
              </a:solidFill>
              <a:prstDash val="solid"/>
              <a:headEnd type="none" w="med" len="med"/>
              <a:tailEnd type="none" w="med" len="med"/>
            </a:ln>
          </p:spPr>
        </p:sp>
        <p:sp>
          <p:nvSpPr>
            <p:cNvPr id="30758" name="直接连接符 30757"/>
            <p:cNvSpPr/>
            <p:nvPr/>
          </p:nvSpPr>
          <p:spPr>
            <a:xfrm>
              <a:off x="0" y="3535"/>
              <a:ext cx="5758" cy="0"/>
            </a:xfrm>
            <a:prstGeom prst="line">
              <a:avLst/>
            </a:prstGeom>
            <a:ln w="15875" cap="flat" cmpd="sng">
              <a:solidFill>
                <a:schemeClr val="bg2"/>
              </a:solidFill>
              <a:prstDash val="solid"/>
              <a:headEnd type="none" w="med" len="med"/>
              <a:tailEnd type="none" w="med" len="med"/>
            </a:ln>
          </p:spPr>
        </p:sp>
      </p:grpSp>
      <p:sp>
        <p:nvSpPr>
          <p:cNvPr id="30759" name="标题 30758"/>
          <p:cNvSpPr>
            <a:spLocks noGrp="1"/>
          </p:cNvSpPr>
          <p:nvPr>
            <p:ph type="ctrTitle" sz="quarter"/>
          </p:nvPr>
        </p:nvSpPr>
        <p:spPr>
          <a:xfrm>
            <a:off x="685800" y="16922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0760" name="副标题 30759"/>
          <p:cNvSpPr>
            <a:spLocks noGrp="1"/>
          </p:cNvSpPr>
          <p:nvPr>
            <p:ph type="subTitle" sz="quarter" idx="1"/>
          </p:nvPr>
        </p:nvSpPr>
        <p:spPr>
          <a:xfrm>
            <a:off x="1371600" y="3886200"/>
            <a:ext cx="6400800" cy="1752600"/>
          </a:xfrm>
          <a:prstGeom prst="rect">
            <a:avLst/>
          </a:prstGeom>
          <a:noFill/>
          <a:ln w="9525">
            <a:noFill/>
          </a:ln>
        </p:spPr>
        <p:txBody>
          <a:bodyPr anchor="t"/>
          <a:lstStyle>
            <a:lvl1pPr marL="0" lvl="0" indent="0" algn="ctr">
              <a:buClr>
                <a:schemeClr val="hlink"/>
              </a:buClr>
              <a:buSzPct val="60000"/>
              <a:buFont typeface="Wingdings" panose="05000000000000000000" pitchFamily="2" charset="2"/>
              <a:buNone/>
              <a:defRPr/>
            </a:lvl1pPr>
            <a:lvl2pPr marL="457200" lvl="1" indent="0" algn="ctr">
              <a:buClr>
                <a:schemeClr val="tx1"/>
              </a:buClr>
              <a:buSzTx/>
              <a:buFontTx/>
              <a:buNone/>
              <a:defRPr/>
            </a:lvl2pPr>
            <a:lvl3pPr marL="914400" lvl="2" indent="0" algn="ctr">
              <a:buClr>
                <a:schemeClr val="accent2"/>
              </a:buClr>
              <a:buSzPct val="60000"/>
              <a:buFont typeface="Wingdings" panose="05000000000000000000" pitchFamily="2" charset="2"/>
              <a:buNone/>
              <a:defRPr/>
            </a:lvl3pPr>
            <a:lvl4pPr marL="1371600" lvl="3" indent="0" algn="ctr">
              <a:buClr>
                <a:schemeClr val="tx2"/>
              </a:buClr>
              <a:buSzTx/>
              <a:buFontTx/>
              <a:buNone/>
              <a:defRPr/>
            </a:lvl4pPr>
            <a:lvl5pPr marL="1828800" lvl="4" indent="0" algn="ctr">
              <a:buClr>
                <a:schemeClr val="folHlink"/>
              </a:buClr>
              <a:buSzPct val="60000"/>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0761" name="日期占位符 30760"/>
          <p:cNvSpPr>
            <a:spLocks noGrp="1"/>
          </p:cNvSpPr>
          <p:nvPr>
            <p:ph type="dt" sz="quarter" idx="2"/>
          </p:nvPr>
        </p:nvSpPr>
        <p:spPr>
          <a:xfrm>
            <a:off x="457200" y="6243638"/>
            <a:ext cx="2133600" cy="457200"/>
          </a:xfrm>
          <a:prstGeom prst="rect">
            <a:avLst/>
          </a:prstGeom>
          <a:noFill/>
          <a:ln w="9525">
            <a:noFill/>
          </a:ln>
        </p:spPr>
        <p:txBody>
          <a:bodyPr anchor="t"/>
          <a:lstStyle>
            <a:lvl1pPr>
              <a:buFontTx/>
              <a:defRPr sz="1000">
                <a:latin typeface="Verdana" panose="020B0604030504040204" pitchFamily="34" charset="0"/>
                <a:ea typeface="宋体" panose="02010600030101010101" pitchFamily="2" charset="-122"/>
              </a:defRPr>
            </a:lvl1pPr>
          </a:lstStyle>
          <a:p>
            <a:pPr>
              <a:buClrTx/>
              <a:buSzTx/>
              <a:buNone/>
            </a:pPr>
            <a:endParaRPr lang="en-US" dirty="0">
              <a:effectLst>
                <a:outerShdw blurRad="38100" dist="38100" dir="2700000">
                  <a:srgbClr val="C0C0C0"/>
                </a:outerShdw>
              </a:effectLst>
            </a:endParaRPr>
          </a:p>
        </p:txBody>
      </p:sp>
      <p:sp>
        <p:nvSpPr>
          <p:cNvPr id="30762" name="页脚占位符 30761"/>
          <p:cNvSpPr>
            <a:spLocks noGrp="1"/>
          </p:cNvSpPr>
          <p:nvPr>
            <p:ph type="ftr" sz="quarter" idx="3"/>
          </p:nvPr>
        </p:nvSpPr>
        <p:spPr>
          <a:xfrm>
            <a:off x="3124200" y="6248400"/>
            <a:ext cx="2895600" cy="457200"/>
          </a:xfrm>
          <a:prstGeom prst="rect">
            <a:avLst/>
          </a:prstGeom>
          <a:noFill/>
          <a:ln w="9525">
            <a:noFill/>
          </a:ln>
        </p:spPr>
        <p:txBody>
          <a:bodyPr anchor="t"/>
          <a:lstStyle>
            <a:lvl1pPr algn="ctr">
              <a:buFontTx/>
              <a:defRPr sz="1000">
                <a:latin typeface="Verdana" panose="020B0604030504040204" pitchFamily="34" charset="0"/>
                <a:ea typeface="宋体" panose="02010600030101010101" pitchFamily="2" charset="-122"/>
              </a:defRPr>
            </a:lvl1pPr>
          </a:lstStyle>
          <a:p>
            <a:pPr>
              <a:buClrTx/>
              <a:buSzTx/>
              <a:buNone/>
            </a:pPr>
            <a:endParaRPr lang="en-US" dirty="0">
              <a:effectLst>
                <a:outerShdw blurRad="38100" dist="38100" dir="2700000">
                  <a:srgbClr val="C0C0C0"/>
                </a:outerShdw>
              </a:effectLst>
            </a:endParaRPr>
          </a:p>
        </p:txBody>
      </p:sp>
      <p:sp>
        <p:nvSpPr>
          <p:cNvPr id="30763" name="灯片编号占位符 30762"/>
          <p:cNvSpPr>
            <a:spLocks noGrp="1"/>
          </p:cNvSpPr>
          <p:nvPr>
            <p:ph type="sldNum" sz="quarter" idx="4"/>
          </p:nvPr>
        </p:nvSpPr>
        <p:spPr>
          <a:xfrm>
            <a:off x="6553200" y="6243638"/>
            <a:ext cx="2133600" cy="457200"/>
          </a:xfrm>
          <a:prstGeom prst="rect">
            <a:avLst/>
          </a:prstGeom>
          <a:noFill/>
          <a:ln w="9525">
            <a:noFill/>
          </a:ln>
        </p:spPr>
        <p:txBody>
          <a:bodyPr anchor="t"/>
          <a:lstStyle>
            <a:lvl1pPr algn="r">
              <a:buFontTx/>
              <a:defRPr sz="1000">
                <a:latin typeface="Verdana" panose="020B0604030504040204" pitchFamily="34" charset="0"/>
                <a:ea typeface="宋体" panose="02010600030101010101" pitchFamily="2" charset="-122"/>
              </a:defRPr>
            </a:lvl1pPr>
          </a:lstStyle>
          <a:p>
            <a:pPr>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
        <p:nvSpPr>
          <p:cNvPr id="30764" name="矩形 30763"/>
          <p:cNvSpPr/>
          <p:nvPr/>
        </p:nvSpPr>
        <p:spPr>
          <a:xfrm>
            <a:off x="9302750" y="7016750"/>
            <a:ext cx="0" cy="0"/>
          </a:xfrm>
          <a:prstGeom prst="rect">
            <a:avLst/>
          </a:prstGeom>
          <a:noFill/>
          <a:ln w="9525">
            <a:noFill/>
          </a:ln>
        </p:spPr>
        <p:txBody>
          <a:bodyPr wrap="square" anchor="ctr"/>
          <a:p>
            <a:pPr marL="1905" lvl="0" indent="-1905" algn="l">
              <a:lnSpc>
                <a:spcPts val="165"/>
              </a:lnSpc>
              <a:spcBef>
                <a:spcPct val="0"/>
              </a:spcBef>
              <a:spcAft>
                <a:spcPct val="0"/>
              </a:spcAft>
              <a:buClr>
                <a:srgbClr val="000000"/>
              </a:buClr>
              <a:buSzPct val="100000"/>
              <a:buFontTx/>
              <a:buNone/>
            </a:pPr>
            <a:r>
              <a:rPr lang="zh-CN" altLang="en-US" sz="100" u="none" dirty="0">
                <a:solidFill>
                  <a:srgbClr val="000000"/>
                </a:solidFill>
                <a:effectLst/>
                <a:latin typeface="Times New Roman" panose="02020603050405020304" pitchFamily="18" charset="0"/>
                <a:ea typeface="宋体" panose="02010600030101010101" pitchFamily="2" charset="-122"/>
                <a:sym typeface="Times New Roman" panose="02020603050405020304" pitchFamily="18" charset="0"/>
              </a:rPr>
              <a:t>昭耪烟担监痢待荣锈芽谗嘻垣症厕竭讣孔周熊激韩绸掺荆膀向洽妥慑毛洲细胞的社会联系课件细胞的社会联系课件</a:t>
            </a:r>
            <a:endParaRPr lang="zh-CN" altLang="en-US" sz="100" u="none" dirty="0">
              <a:solidFill>
                <a:srgbClr val="000000"/>
              </a:solidFill>
              <a:effectLst/>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5" name="页脚占位符 4"/>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6" name="灯片编号占位符 5"/>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5293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5" name="页脚占位符 4"/>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6" name="灯片编号占位符 5"/>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buClrTx/>
              <a:buSzTx/>
              <a:buNone/>
            </a:pPr>
            <a:fld id="{BB962C8B-B14F-4D97-AF65-F5344CB8AC3E}" type="datetime1">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
        <p:nvSpPr>
          <p:cNvPr id="5" name="页脚占位符 4"/>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6" name="灯片编号占位符 5"/>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5" name="页脚占位符 4"/>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6" name="灯片编号占位符 5"/>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6" name="页脚占位符 5"/>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7" name="灯片编号占位符 6"/>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8" name="页脚占位符 7"/>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9" name="灯片编号占位符 8"/>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4" name="页脚占位符 3"/>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5" name="灯片编号占位符 4"/>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3" name="页脚占位符 2"/>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4" name="灯片编号占位符 3"/>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6" name="页脚占位符 5"/>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7" name="灯片编号占位符 6"/>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buClrTx/>
              <a:buSzTx/>
              <a:buNone/>
            </a:pPr>
            <a:endParaRPr lang="en-US" dirty="0">
              <a:effectLst>
                <a:outerShdw blurRad="38100" dist="38100" dir="2700000">
                  <a:srgbClr val="C0C0C0"/>
                </a:outerShdw>
              </a:effectLst>
            </a:endParaRPr>
          </a:p>
        </p:txBody>
      </p:sp>
      <p:sp>
        <p:nvSpPr>
          <p:cNvPr id="6" name="页脚占位符 5"/>
          <p:cNvSpPr>
            <a:spLocks noGrp="1"/>
          </p:cNvSpPr>
          <p:nvPr>
            <p:ph type="ftr" sz="quarter" idx="11"/>
          </p:nvPr>
        </p:nvSpPr>
        <p:spPr/>
        <p:txBody>
          <a:bodyPr/>
          <a:lstStyle/>
          <a:p>
            <a:pPr lvl="0">
              <a:buClrTx/>
              <a:buSzTx/>
              <a:buNone/>
            </a:pPr>
            <a:endParaRPr lang="en-US" dirty="0">
              <a:effectLst>
                <a:outerShdw blurRad="38100" dist="38100" dir="2700000">
                  <a:srgbClr val="C0C0C0"/>
                </a:outerShdw>
              </a:effectLst>
            </a:endParaRPr>
          </a:p>
        </p:txBody>
      </p:sp>
      <p:sp>
        <p:nvSpPr>
          <p:cNvPr id="7" name="灯片编号占位符 6"/>
          <p:cNvSpPr>
            <a:spLocks noGrp="1"/>
          </p:cNvSpPr>
          <p:nvPr>
            <p:ph type="sldNum" sz="quarter" idx="12"/>
          </p:nvPr>
        </p:nvSpPr>
        <p:spPr/>
        <p:txBody>
          <a:body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39216"/>
                <a:invGamma/>
              </a:schemeClr>
            </a:gs>
          </a:gsLst>
          <a:lin ang="5400000" scaled="1"/>
          <a:tileRect/>
        </a:gradFill>
        <a:effectLst/>
      </p:bgPr>
    </p:bg>
    <p:spTree>
      <p:nvGrpSpPr>
        <p:cNvPr id="1" name=""/>
        <p:cNvGrpSpPr/>
        <p:nvPr/>
      </p:nvGrpSpPr>
      <p:grpSpPr/>
      <p:grpSp>
        <p:nvGrpSpPr>
          <p:cNvPr id="29698" name="组合 29697"/>
          <p:cNvGrpSpPr/>
          <p:nvPr/>
        </p:nvGrpSpPr>
        <p:grpSpPr>
          <a:xfrm>
            <a:off x="1588" y="0"/>
            <a:ext cx="9148762" cy="6851650"/>
            <a:chOff x="1" y="0"/>
            <a:chExt cx="5763" cy="4316"/>
          </a:xfrm>
        </p:grpSpPr>
        <p:sp>
          <p:nvSpPr>
            <p:cNvPr id="29699" name="任意多边形 29698"/>
            <p:cNvSpPr/>
            <p:nvPr/>
          </p:nvSpPr>
          <p:spPr>
            <a:xfrm>
              <a:off x="5045" y="2626"/>
              <a:ext cx="719" cy="1690"/>
            </a:xfrm>
            <a:custGeom>
              <a:avLst/>
              <a:gdLst/>
              <a:ahLst/>
              <a:cxnLst/>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29700" name="任意多边形 29699"/>
            <p:cNvSpPr/>
            <p:nvPr/>
          </p:nvSpPr>
          <p:spPr>
            <a:xfrm>
              <a:off x="5386" y="3794"/>
              <a:ext cx="378" cy="522"/>
            </a:xfrm>
            <a:custGeom>
              <a:avLst/>
              <a:gdLst/>
              <a:ahLst/>
              <a:cxnLst/>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29701" name="任意多边形 29700"/>
            <p:cNvSpPr/>
            <p:nvPr/>
          </p:nvSpPr>
          <p:spPr>
            <a:xfrm>
              <a:off x="5680" y="4214"/>
              <a:ext cx="84" cy="102"/>
            </a:xfrm>
            <a:custGeom>
              <a:avLst/>
              <a:gdLst/>
              <a:ahLst/>
              <a:cxnLst/>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grpSp>
          <p:nvGrpSpPr>
            <p:cNvPr id="29702" name="组合 29701"/>
            <p:cNvGrpSpPr/>
            <p:nvPr/>
          </p:nvGrpSpPr>
          <p:grpSpPr>
            <a:xfrm>
              <a:off x="288" y="0"/>
              <a:ext cx="5098" cy="4316"/>
              <a:chOff x="288" y="0"/>
              <a:chExt cx="5098" cy="4316"/>
            </a:xfrm>
          </p:grpSpPr>
          <p:sp>
            <p:nvSpPr>
              <p:cNvPr id="29703" name="任意多边形 29702"/>
              <p:cNvSpPr/>
              <p:nvPr userDrawn="1"/>
            </p:nvSpPr>
            <p:spPr>
              <a:xfrm>
                <a:off x="2789" y="0"/>
                <a:ext cx="72" cy="4316"/>
              </a:xfrm>
              <a:custGeom>
                <a:avLst/>
                <a:gdLst/>
                <a:ahLst/>
                <a:cxnLst/>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04" name="任意多边形 29703"/>
              <p:cNvSpPr/>
              <p:nvPr userDrawn="1"/>
            </p:nvSpPr>
            <p:spPr>
              <a:xfrm>
                <a:off x="3089" y="0"/>
                <a:ext cx="174" cy="4316"/>
              </a:xfrm>
              <a:custGeom>
                <a:avLst/>
                <a:gdLst/>
                <a:ahLst/>
                <a:cxnLst/>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05" name="任意多边形 29704"/>
              <p:cNvSpPr/>
              <p:nvPr userDrawn="1"/>
            </p:nvSpPr>
            <p:spPr>
              <a:xfrm>
                <a:off x="3358" y="0"/>
                <a:ext cx="337" cy="4316"/>
              </a:xfrm>
              <a:custGeom>
                <a:avLst/>
                <a:gdLst/>
                <a:ahLst/>
                <a:cxnLst/>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06" name="任意多边形 29705"/>
              <p:cNvSpPr/>
              <p:nvPr userDrawn="1"/>
            </p:nvSpPr>
            <p:spPr>
              <a:xfrm>
                <a:off x="3676" y="0"/>
                <a:ext cx="427" cy="4316"/>
              </a:xfrm>
              <a:custGeom>
                <a:avLst/>
                <a:gdLst/>
                <a:ahLst/>
                <a:cxnLst/>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07" name="任意多边形 29706"/>
              <p:cNvSpPr/>
              <p:nvPr userDrawn="1"/>
            </p:nvSpPr>
            <p:spPr>
              <a:xfrm>
                <a:off x="3946" y="0"/>
                <a:ext cx="558" cy="4316"/>
              </a:xfrm>
              <a:custGeom>
                <a:avLst/>
                <a:gdLst/>
                <a:ahLst/>
                <a:cxnLst/>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08" name="任意多边形 29707"/>
              <p:cNvSpPr/>
              <p:nvPr userDrawn="1"/>
            </p:nvSpPr>
            <p:spPr>
              <a:xfrm>
                <a:off x="4246" y="0"/>
                <a:ext cx="690" cy="4316"/>
              </a:xfrm>
              <a:custGeom>
                <a:avLst/>
                <a:gdLst/>
                <a:ahLst/>
                <a:cxnLst/>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09" name="任意多边形 29708"/>
              <p:cNvSpPr/>
              <p:nvPr userDrawn="1"/>
            </p:nvSpPr>
            <p:spPr>
              <a:xfrm>
                <a:off x="4522" y="0"/>
                <a:ext cx="864" cy="4316"/>
              </a:xfrm>
              <a:custGeom>
                <a:avLst/>
                <a:gdLst/>
                <a:ahLst/>
                <a:cxnLst/>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10" name="任意多边形 29709"/>
              <p:cNvSpPr/>
              <p:nvPr userDrawn="1"/>
            </p:nvSpPr>
            <p:spPr>
              <a:xfrm>
                <a:off x="2399" y="0"/>
                <a:ext cx="150" cy="4316"/>
              </a:xfrm>
              <a:custGeom>
                <a:avLst/>
                <a:gdLst/>
                <a:ahLst/>
                <a:cxnLst/>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11" name="任意多边形 29710"/>
              <p:cNvSpPr/>
              <p:nvPr userDrawn="1"/>
            </p:nvSpPr>
            <p:spPr>
              <a:xfrm>
                <a:off x="1967" y="0"/>
                <a:ext cx="300" cy="4316"/>
              </a:xfrm>
              <a:custGeom>
                <a:avLst/>
                <a:gdLst/>
                <a:ahLst/>
                <a:cxnLst/>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12" name="任意多边形 29711"/>
              <p:cNvSpPr/>
              <p:nvPr userDrawn="1"/>
            </p:nvSpPr>
            <p:spPr>
              <a:xfrm>
                <a:off x="1566" y="0"/>
                <a:ext cx="425" cy="4316"/>
              </a:xfrm>
              <a:custGeom>
                <a:avLst/>
                <a:gdLst/>
                <a:ahLst/>
                <a:cxnLst/>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13" name="任意多边形 29712"/>
              <p:cNvSpPr/>
              <p:nvPr userDrawn="1"/>
            </p:nvSpPr>
            <p:spPr>
              <a:xfrm>
                <a:off x="1128" y="0"/>
                <a:ext cx="575" cy="4316"/>
              </a:xfrm>
              <a:custGeom>
                <a:avLst/>
                <a:gdLst/>
                <a:ahLst/>
                <a:cxnLst/>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14" name="任意多边形 29713"/>
              <p:cNvSpPr/>
              <p:nvPr userDrawn="1"/>
            </p:nvSpPr>
            <p:spPr>
              <a:xfrm>
                <a:off x="702" y="0"/>
                <a:ext cx="737" cy="4316"/>
              </a:xfrm>
              <a:custGeom>
                <a:avLst/>
                <a:gdLst/>
                <a:ahLst/>
                <a:cxnLst/>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sp>
            <p:nvSpPr>
              <p:cNvPr id="29715" name="任意多边形 29714"/>
              <p:cNvSpPr/>
              <p:nvPr userDrawn="1"/>
            </p:nvSpPr>
            <p:spPr>
              <a:xfrm>
                <a:off x="288" y="0"/>
                <a:ext cx="840" cy="4316"/>
              </a:xfrm>
              <a:custGeom>
                <a:avLst/>
                <a:gdLst/>
                <a:ahLst/>
                <a:cxnLst/>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zh-CN" altLang="en-US"/>
              </a:p>
            </p:txBody>
          </p:sp>
        </p:grpSp>
        <p:sp>
          <p:nvSpPr>
            <p:cNvPr id="29716" name="任意多边形 29715"/>
            <p:cNvSpPr/>
            <p:nvPr/>
          </p:nvSpPr>
          <p:spPr>
            <a:xfrm>
              <a:off x="6" y="2901"/>
              <a:ext cx="606" cy="1415"/>
            </a:xfrm>
            <a:custGeom>
              <a:avLst/>
              <a:gdLst/>
              <a:ahLst/>
              <a:cxnLst/>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29717" name="任意多边形 29716"/>
            <p:cNvSpPr/>
            <p:nvPr/>
          </p:nvSpPr>
          <p:spPr>
            <a:xfrm>
              <a:off x="6" y="3890"/>
              <a:ext cx="228" cy="426"/>
            </a:xfrm>
            <a:custGeom>
              <a:avLst/>
              <a:gdLst/>
              <a:ahLst/>
              <a:cxnLst/>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zh-CN" altLang="en-US"/>
            </a:p>
          </p:txBody>
        </p:sp>
        <p:sp>
          <p:nvSpPr>
            <p:cNvPr id="29718" name="任意多边形 29717"/>
            <p:cNvSpPr/>
            <p:nvPr/>
          </p:nvSpPr>
          <p:spPr>
            <a:xfrm>
              <a:off x="4776" y="0"/>
              <a:ext cx="984" cy="1786"/>
            </a:xfrm>
            <a:custGeom>
              <a:avLst/>
              <a:gdLst/>
              <a:ahLst/>
              <a:cxnLst/>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zh-CN" altLang="en-US"/>
            </a:p>
          </p:txBody>
        </p:sp>
        <p:sp>
          <p:nvSpPr>
            <p:cNvPr id="29719" name="任意多边形 29718"/>
            <p:cNvSpPr/>
            <p:nvPr/>
          </p:nvSpPr>
          <p:spPr>
            <a:xfrm>
              <a:off x="5041" y="0"/>
              <a:ext cx="719" cy="845"/>
            </a:xfrm>
            <a:custGeom>
              <a:avLst/>
              <a:gdLst/>
              <a:ahLst/>
              <a:cxnLst/>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ln>
          </p:spPr>
          <p:txBody>
            <a:bodyPr/>
            <a:p>
              <a:endParaRPr lang="zh-CN" altLang="en-US"/>
            </a:p>
          </p:txBody>
        </p:sp>
        <p:sp>
          <p:nvSpPr>
            <p:cNvPr id="29720" name="任意多边形 29719"/>
            <p:cNvSpPr/>
            <p:nvPr/>
          </p:nvSpPr>
          <p:spPr>
            <a:xfrm>
              <a:off x="5352" y="0"/>
              <a:ext cx="408" cy="414"/>
            </a:xfrm>
            <a:custGeom>
              <a:avLst/>
              <a:gdLst/>
              <a:ahLst/>
              <a:cxnLst/>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ln>
          </p:spPr>
          <p:txBody>
            <a:bodyPr/>
            <a:p>
              <a:endParaRPr lang="zh-CN" altLang="en-US"/>
            </a:p>
          </p:txBody>
        </p:sp>
        <p:sp>
          <p:nvSpPr>
            <p:cNvPr id="29721" name="任意多边形 29720"/>
            <p:cNvSpPr/>
            <p:nvPr/>
          </p:nvSpPr>
          <p:spPr>
            <a:xfrm>
              <a:off x="6" y="0"/>
              <a:ext cx="858" cy="1409"/>
            </a:xfrm>
            <a:custGeom>
              <a:avLst/>
              <a:gdLst/>
              <a:ahLst/>
              <a:cxnLst/>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zh-CN" altLang="en-US"/>
            </a:p>
          </p:txBody>
        </p:sp>
        <p:sp>
          <p:nvSpPr>
            <p:cNvPr id="29722" name="任意多边形 29721"/>
            <p:cNvSpPr/>
            <p:nvPr/>
          </p:nvSpPr>
          <p:spPr>
            <a:xfrm>
              <a:off x="6" y="0"/>
              <a:ext cx="588" cy="599"/>
            </a:xfrm>
            <a:custGeom>
              <a:avLst/>
              <a:gdLst/>
              <a:ahLst/>
              <a:cxnLst/>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ln>
          </p:spPr>
          <p:txBody>
            <a:bodyPr/>
            <a:p>
              <a:endParaRPr lang="zh-CN" altLang="en-US"/>
            </a:p>
          </p:txBody>
        </p:sp>
        <p:sp>
          <p:nvSpPr>
            <p:cNvPr id="29723" name="任意多边形 29722"/>
            <p:cNvSpPr/>
            <p:nvPr/>
          </p:nvSpPr>
          <p:spPr>
            <a:xfrm>
              <a:off x="6" y="0"/>
              <a:ext cx="270" cy="252"/>
            </a:xfrm>
            <a:custGeom>
              <a:avLst/>
              <a:gdLst/>
              <a:ahLst/>
              <a:cxnLst/>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ln>
          </p:spPr>
          <p:txBody>
            <a:bodyPr/>
            <a:p>
              <a:endParaRPr lang="zh-CN" altLang="en-US"/>
            </a:p>
          </p:txBody>
        </p:sp>
        <p:sp>
          <p:nvSpPr>
            <p:cNvPr id="29724" name="直接连接符 29723"/>
            <p:cNvSpPr/>
            <p:nvPr/>
          </p:nvSpPr>
          <p:spPr>
            <a:xfrm>
              <a:off x="1" y="2749"/>
              <a:ext cx="5758" cy="0"/>
            </a:xfrm>
            <a:prstGeom prst="line">
              <a:avLst/>
            </a:prstGeom>
            <a:ln w="15875" cap="flat" cmpd="sng">
              <a:solidFill>
                <a:schemeClr val="bg1"/>
              </a:solidFill>
              <a:prstDash val="solid"/>
              <a:headEnd type="none" w="med" len="med"/>
              <a:tailEnd type="none" w="med" len="med"/>
            </a:ln>
          </p:spPr>
        </p:sp>
        <p:sp>
          <p:nvSpPr>
            <p:cNvPr id="29725" name="直接连接符 29724"/>
            <p:cNvSpPr/>
            <p:nvPr/>
          </p:nvSpPr>
          <p:spPr>
            <a:xfrm>
              <a:off x="1" y="2356"/>
              <a:ext cx="5758" cy="0"/>
            </a:xfrm>
            <a:prstGeom prst="line">
              <a:avLst/>
            </a:prstGeom>
            <a:ln w="15875" cap="flat" cmpd="sng">
              <a:solidFill>
                <a:schemeClr val="bg1"/>
              </a:solidFill>
              <a:prstDash val="solid"/>
              <a:headEnd type="none" w="med" len="med"/>
              <a:tailEnd type="none" w="med" len="med"/>
            </a:ln>
          </p:spPr>
        </p:sp>
        <p:sp>
          <p:nvSpPr>
            <p:cNvPr id="29726" name="直接连接符 29725"/>
            <p:cNvSpPr/>
            <p:nvPr/>
          </p:nvSpPr>
          <p:spPr>
            <a:xfrm>
              <a:off x="1" y="3142"/>
              <a:ext cx="5758" cy="0"/>
            </a:xfrm>
            <a:prstGeom prst="line">
              <a:avLst/>
            </a:prstGeom>
            <a:ln w="15875" cap="flat" cmpd="sng">
              <a:solidFill>
                <a:schemeClr val="bg2"/>
              </a:solidFill>
              <a:prstDash val="solid"/>
              <a:headEnd type="none" w="med" len="med"/>
              <a:tailEnd type="none" w="med" len="med"/>
            </a:ln>
          </p:spPr>
        </p:sp>
        <p:grpSp>
          <p:nvGrpSpPr>
            <p:cNvPr id="29727" name="组合 29726"/>
            <p:cNvGrpSpPr/>
            <p:nvPr/>
          </p:nvGrpSpPr>
          <p:grpSpPr>
            <a:xfrm>
              <a:off x="1" y="392"/>
              <a:ext cx="5758" cy="1571"/>
              <a:chOff x="1" y="392"/>
              <a:chExt cx="5758" cy="1571"/>
            </a:xfrm>
          </p:grpSpPr>
          <p:sp>
            <p:nvSpPr>
              <p:cNvPr id="29728" name="直接连接符 29727"/>
              <p:cNvSpPr/>
              <p:nvPr userDrawn="1"/>
            </p:nvSpPr>
            <p:spPr>
              <a:xfrm>
                <a:off x="1" y="784"/>
                <a:ext cx="5758" cy="0"/>
              </a:xfrm>
              <a:prstGeom prst="line">
                <a:avLst/>
              </a:prstGeom>
              <a:ln w="15875" cap="flat" cmpd="sng">
                <a:solidFill>
                  <a:schemeClr val="bg1"/>
                </a:solidFill>
                <a:prstDash val="solid"/>
                <a:headEnd type="none" w="med" len="med"/>
                <a:tailEnd type="none" w="med" len="med"/>
              </a:ln>
            </p:spPr>
          </p:sp>
          <p:sp>
            <p:nvSpPr>
              <p:cNvPr id="29729" name="直接连接符 29728"/>
              <p:cNvSpPr/>
              <p:nvPr userDrawn="1"/>
            </p:nvSpPr>
            <p:spPr>
              <a:xfrm>
                <a:off x="1" y="1963"/>
                <a:ext cx="5758" cy="0"/>
              </a:xfrm>
              <a:prstGeom prst="line">
                <a:avLst/>
              </a:prstGeom>
              <a:ln w="15875" cap="flat" cmpd="sng">
                <a:solidFill>
                  <a:schemeClr val="bg1"/>
                </a:solidFill>
                <a:prstDash val="solid"/>
                <a:headEnd type="none" w="med" len="med"/>
                <a:tailEnd type="none" w="med" len="med"/>
              </a:ln>
            </p:spPr>
          </p:sp>
          <p:sp>
            <p:nvSpPr>
              <p:cNvPr id="29730" name="直接连接符 29729"/>
              <p:cNvSpPr/>
              <p:nvPr userDrawn="1"/>
            </p:nvSpPr>
            <p:spPr>
              <a:xfrm>
                <a:off x="1" y="1570"/>
                <a:ext cx="5758" cy="0"/>
              </a:xfrm>
              <a:prstGeom prst="line">
                <a:avLst/>
              </a:prstGeom>
              <a:ln w="15875" cap="flat" cmpd="sng">
                <a:solidFill>
                  <a:schemeClr val="bg1"/>
                </a:solidFill>
                <a:prstDash val="solid"/>
                <a:headEnd type="none" w="med" len="med"/>
                <a:tailEnd type="none" w="med" len="med"/>
              </a:ln>
            </p:spPr>
          </p:sp>
          <p:sp>
            <p:nvSpPr>
              <p:cNvPr id="29731" name="直接连接符 29730"/>
              <p:cNvSpPr/>
              <p:nvPr userDrawn="1"/>
            </p:nvSpPr>
            <p:spPr>
              <a:xfrm>
                <a:off x="1" y="1177"/>
                <a:ext cx="5758" cy="0"/>
              </a:xfrm>
              <a:prstGeom prst="line">
                <a:avLst/>
              </a:prstGeom>
              <a:ln w="15875" cap="flat" cmpd="sng">
                <a:solidFill>
                  <a:schemeClr val="bg1"/>
                </a:solidFill>
                <a:prstDash val="solid"/>
                <a:headEnd type="none" w="med" len="med"/>
                <a:tailEnd type="none" w="med" len="med"/>
              </a:ln>
            </p:spPr>
          </p:sp>
          <p:sp>
            <p:nvSpPr>
              <p:cNvPr id="29732" name="直接连接符 29731"/>
              <p:cNvSpPr/>
              <p:nvPr userDrawn="1"/>
            </p:nvSpPr>
            <p:spPr>
              <a:xfrm>
                <a:off x="1" y="392"/>
                <a:ext cx="5758" cy="0"/>
              </a:xfrm>
              <a:prstGeom prst="line">
                <a:avLst/>
              </a:prstGeom>
              <a:ln w="15875" cap="flat" cmpd="sng">
                <a:solidFill>
                  <a:schemeClr val="bg1"/>
                </a:solidFill>
                <a:prstDash val="solid"/>
                <a:headEnd type="none" w="med" len="med"/>
                <a:tailEnd type="none" w="med" len="med"/>
              </a:ln>
            </p:spPr>
          </p:sp>
        </p:grpSp>
        <p:sp>
          <p:nvSpPr>
            <p:cNvPr id="29733" name="直接连接符 29732"/>
            <p:cNvSpPr/>
            <p:nvPr/>
          </p:nvSpPr>
          <p:spPr>
            <a:xfrm>
              <a:off x="1" y="3928"/>
              <a:ext cx="5758" cy="0"/>
            </a:xfrm>
            <a:prstGeom prst="line">
              <a:avLst/>
            </a:prstGeom>
            <a:ln w="15875" cap="flat" cmpd="sng">
              <a:solidFill>
                <a:schemeClr val="bg2"/>
              </a:solidFill>
              <a:prstDash val="solid"/>
              <a:headEnd type="none" w="med" len="med"/>
              <a:tailEnd type="none" w="med" len="med"/>
            </a:ln>
          </p:spPr>
        </p:sp>
        <p:sp>
          <p:nvSpPr>
            <p:cNvPr id="29734" name="直接连接符 29733"/>
            <p:cNvSpPr/>
            <p:nvPr/>
          </p:nvSpPr>
          <p:spPr>
            <a:xfrm>
              <a:off x="1" y="3535"/>
              <a:ext cx="5758" cy="0"/>
            </a:xfrm>
            <a:prstGeom prst="line">
              <a:avLst/>
            </a:prstGeom>
            <a:ln w="15875" cap="flat" cmpd="sng">
              <a:solidFill>
                <a:schemeClr val="bg2"/>
              </a:solidFill>
              <a:prstDash val="solid"/>
              <a:headEnd type="none" w="med" len="med"/>
              <a:tailEnd type="none" w="med" len="med"/>
            </a:ln>
          </p:spPr>
        </p:sp>
      </p:grpSp>
      <p:sp>
        <p:nvSpPr>
          <p:cNvPr id="29735" name="标题 29734"/>
          <p:cNvSpPr>
            <a:spLocks noGrp="1"/>
          </p:cNvSpPr>
          <p:nvPr>
            <p:ph type="title"/>
          </p:nvPr>
        </p:nvSpPr>
        <p:spPr>
          <a:xfrm>
            <a:off x="457200" y="277813"/>
            <a:ext cx="8229600" cy="1139825"/>
          </a:xfrm>
          <a:prstGeom prst="rect">
            <a:avLst/>
          </a:prstGeom>
          <a:noFill/>
          <a:ln w="9525">
            <a:noFill/>
          </a:ln>
        </p:spPr>
        <p:txBody>
          <a:bodyPr anchor="ctr" anchorCtr="1"/>
          <a:p>
            <a:pPr lvl="0"/>
            <a:r>
              <a:rPr lang="zh-CN" altLang="en-US" dirty="0"/>
              <a:t>单击此处编辑母版标题样式</a:t>
            </a:r>
            <a:endParaRPr lang="zh-CN" altLang="en-US" dirty="0"/>
          </a:p>
        </p:txBody>
      </p:sp>
      <p:sp>
        <p:nvSpPr>
          <p:cNvPr id="29736" name="日期占位符 29735"/>
          <p:cNvSpPr>
            <a:spLocks noGrp="1"/>
          </p:cNvSpPr>
          <p:nvPr>
            <p:ph type="dt" sz="half" idx="2"/>
          </p:nvPr>
        </p:nvSpPr>
        <p:spPr>
          <a:xfrm>
            <a:off x="457200" y="6243638"/>
            <a:ext cx="2133600" cy="457200"/>
          </a:xfrm>
          <a:prstGeom prst="rect">
            <a:avLst/>
          </a:prstGeom>
          <a:noFill/>
          <a:ln w="9525">
            <a:noFill/>
          </a:ln>
        </p:spPr>
        <p:txBody>
          <a:bodyPr/>
          <a:lstStyle>
            <a:lvl1pPr>
              <a:buFontTx/>
              <a:defRPr sz="1000">
                <a:latin typeface="Verdana" panose="020B0604030504040204" pitchFamily="34" charset="0"/>
                <a:ea typeface="宋体" panose="02010600030101010101" pitchFamily="2" charset="-122"/>
              </a:defRPr>
            </a:lvl1pPr>
          </a:lstStyle>
          <a:p>
            <a:pPr lvl="0">
              <a:buClrTx/>
              <a:buSzTx/>
              <a:buNone/>
            </a:pPr>
            <a:fld id="{BB962C8B-B14F-4D97-AF65-F5344CB8AC3E}" type="datetime1">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
        <p:nvSpPr>
          <p:cNvPr id="29737" name="页脚占位符 29736"/>
          <p:cNvSpPr>
            <a:spLocks noGrp="1"/>
          </p:cNvSpPr>
          <p:nvPr>
            <p:ph type="ftr" sz="quarter" idx="3"/>
          </p:nvPr>
        </p:nvSpPr>
        <p:spPr>
          <a:xfrm>
            <a:off x="3124200" y="6248400"/>
            <a:ext cx="2895600" cy="457200"/>
          </a:xfrm>
          <a:prstGeom prst="rect">
            <a:avLst/>
          </a:prstGeom>
          <a:noFill/>
          <a:ln w="9525">
            <a:noFill/>
          </a:ln>
        </p:spPr>
        <p:txBody>
          <a:bodyPr/>
          <a:lstStyle>
            <a:lvl1pPr algn="ctr">
              <a:buFontTx/>
              <a:defRPr sz="1000">
                <a:latin typeface="Verdana" panose="020B0604030504040204" pitchFamily="34" charset="0"/>
                <a:ea typeface="宋体" panose="02010600030101010101" pitchFamily="2" charset="-122"/>
              </a:defRPr>
            </a:lvl1pPr>
          </a:lstStyle>
          <a:p>
            <a:pPr lvl="0">
              <a:buClrTx/>
              <a:buSzTx/>
              <a:buNone/>
            </a:pPr>
            <a:endParaRPr lang="en-US" dirty="0">
              <a:effectLst>
                <a:outerShdw blurRad="38100" dist="38100" dir="2700000">
                  <a:srgbClr val="C0C0C0"/>
                </a:outerShdw>
              </a:effectLst>
            </a:endParaRPr>
          </a:p>
        </p:txBody>
      </p:sp>
      <p:sp>
        <p:nvSpPr>
          <p:cNvPr id="29738" name="灯片编号占位符 29737"/>
          <p:cNvSpPr>
            <a:spLocks noGrp="1"/>
          </p:cNvSpPr>
          <p:nvPr>
            <p:ph type="sldNum" sz="quarter" idx="4"/>
          </p:nvPr>
        </p:nvSpPr>
        <p:spPr>
          <a:xfrm>
            <a:off x="6553200" y="6243638"/>
            <a:ext cx="2133600" cy="457200"/>
          </a:xfrm>
          <a:prstGeom prst="rect">
            <a:avLst/>
          </a:prstGeom>
          <a:noFill/>
          <a:ln w="9525">
            <a:noFill/>
          </a:ln>
        </p:spPr>
        <p:txBody>
          <a:bodyPr/>
          <a:lstStyle>
            <a:lvl1pPr algn="r">
              <a:buFontTx/>
              <a:defRPr sz="1000">
                <a:latin typeface="Verdana" panose="020B0604030504040204" pitchFamily="34" charset="0"/>
                <a:ea typeface="宋体" panose="02010600030101010101" pitchFamily="2" charset="-122"/>
              </a:defRPr>
            </a:lvl1pPr>
          </a:lstStyle>
          <a:p>
            <a:pPr lvl="0">
              <a:buClrTx/>
              <a:buSzTx/>
              <a:buNone/>
            </a:pPr>
            <a:fld id="{9A0DB2DC-4C9A-4742-B13C-FB6460FD3503}" type="slidenum">
              <a:rPr lang="en-US" dirty="0">
                <a:effectLst>
                  <a:outerShdw blurRad="38100" dist="38100" dir="2700000">
                    <a:srgbClr val="C0C0C0"/>
                  </a:outerShdw>
                </a:effectLst>
              </a:rPr>
            </a:fld>
            <a:endParaRPr lang="en-US" dirty="0">
              <a:effectLst>
                <a:outerShdw blurRad="38100" dist="38100" dir="2700000">
                  <a:srgbClr val="C0C0C0"/>
                </a:outerShdw>
              </a:effectLst>
            </a:endParaRPr>
          </a:p>
        </p:txBody>
      </p:sp>
      <p:sp>
        <p:nvSpPr>
          <p:cNvPr id="29739" name="文本占位符 29738"/>
          <p:cNvSpPr>
            <a:spLocks noGrp="1"/>
          </p:cNvSpPr>
          <p:nvPr>
            <p:ph type="body" idx="1"/>
          </p:nvPr>
        </p:nvSpPr>
        <p:spPr>
          <a:xfrm>
            <a:off x="457200" y="1600200"/>
            <a:ext cx="8229600" cy="453072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1"/>
        </a:buClr>
        <a:buSzTx/>
        <a:buFontTx/>
        <a:buChar char="•"/>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Tx/>
        <a:buChar char="•"/>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hyperlink" Target="../../../&#25945;&#23398;/&#32454;&#32990;&#29983;&#29289;&#23398;&#25945;&#23398;/&#32454;&#32990;&#29983;&#29289;&#23398;&#25945;&#23398;/&#32454;&#32990;&#23398;&#29702;&#35770;&#25945;&#23398;/2004&#32454;&#32990;&#29983;&#29289;&#23398;&#35762;&#20041;HYC/&#29702;&#35770;&#35838;&#35762;&#31295;/HYP/Local%20Settings/Temporary%20Internet%20Files/Content.IE5/6J6FMXU3/textart.ppts/650.ppt" TargetMode="Externa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hyperlink" Target="../../../&#25945;&#23398;/&#32454;&#32990;&#29983;&#29289;&#23398;&#25945;&#23398;/&#32454;&#32990;&#29983;&#29289;&#23398;&#25945;&#23398;/&#32454;&#32990;&#23398;&#29702;&#35770;&#25945;&#23398;/2004&#32454;&#32990;&#29983;&#29289;&#23398;&#35762;&#20041;HYC/&#29702;&#35770;&#35838;&#35762;&#31295;/HYP/Local%20Settings/Temporary%20Internet%20Files/Content.IE5/6J6FMXU3/textart.ppts/640.pp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2" name="文本框 155651"/>
          <p:cNvSpPr txBox="1"/>
          <p:nvPr/>
        </p:nvSpPr>
        <p:spPr>
          <a:xfrm>
            <a:off x="250825" y="692150"/>
            <a:ext cx="8642350" cy="582613"/>
          </a:xfrm>
          <a:prstGeom prst="rect">
            <a:avLst/>
          </a:prstGeom>
          <a:noFill/>
          <a:ln w="9525">
            <a:noFill/>
          </a:ln>
        </p:spPr>
        <p:txBody>
          <a:bodyPr>
            <a:spAutoFit/>
          </a:bodyPr>
          <a:p>
            <a:pPr>
              <a:buClrTx/>
              <a:buSzTx/>
              <a:buFontTx/>
            </a:pPr>
            <a:r>
              <a:rPr lang="en-US" altLang="zh-CN" sz="3200" dirty="0">
                <a:latin typeface="Times New Roman" panose="02020603050405020304" pitchFamily="18" charset="0"/>
                <a:ea typeface="宋体" panose="02010600030101010101" pitchFamily="2" charset="-122"/>
              </a:rPr>
              <a:t>Chapter 14</a:t>
            </a:r>
            <a:r>
              <a:rPr lang="en-US" altLang="zh-CN" sz="3200" b="1" dirty="0">
                <a:latin typeface="Times New Roman" panose="02020603050405020304" pitchFamily="18" charset="0"/>
                <a:ea typeface="宋体" panose="02010600030101010101" pitchFamily="2" charset="-122"/>
              </a:rPr>
              <a:t>      </a:t>
            </a:r>
            <a:r>
              <a:rPr lang="zh-CN" altLang="en-US" sz="3200" b="1" dirty="0">
                <a:latin typeface="Times New Roman" panose="02020603050405020304" pitchFamily="18" charset="0"/>
                <a:ea typeface="宋体" panose="02010600030101010101" pitchFamily="2" charset="-122"/>
              </a:rPr>
              <a:t>细胞的社会联系</a:t>
            </a:r>
            <a:endParaRPr lang="zh-CN" altLang="en-US" sz="3200" b="1" dirty="0">
              <a:latin typeface="Times New Roman" panose="02020603050405020304" pitchFamily="18" charset="0"/>
              <a:ea typeface="宋体" panose="02010600030101010101" pitchFamily="2" charset="-122"/>
            </a:endParaRPr>
          </a:p>
        </p:txBody>
      </p:sp>
      <p:sp>
        <p:nvSpPr>
          <p:cNvPr id="155654" name="文本框 155653"/>
          <p:cNvSpPr txBox="1"/>
          <p:nvPr/>
        </p:nvSpPr>
        <p:spPr>
          <a:xfrm>
            <a:off x="611188" y="2205038"/>
            <a:ext cx="6985000" cy="2289175"/>
          </a:xfrm>
          <a:prstGeom prst="rect">
            <a:avLst/>
          </a:prstGeom>
          <a:noFill/>
          <a:ln w="9525">
            <a:noFill/>
          </a:ln>
        </p:spPr>
        <p:txBody>
          <a:bodyPr>
            <a:spAutoFit/>
          </a:bodyPr>
          <a:p>
            <a:pPr>
              <a:buClrTx/>
              <a:buSzTx/>
              <a:buFontTx/>
            </a:pPr>
            <a:r>
              <a:rPr lang="en-US" altLang="zh-CN" sz="3600" b="1" dirty="0">
                <a:effectLst>
                  <a:outerShdw blurRad="38100" dist="38100" dir="2700000">
                    <a:srgbClr val="C0C0C0"/>
                  </a:outerShdw>
                </a:effectLst>
                <a:latin typeface="Times New Roman" panose="02020603050405020304" pitchFamily="18" charset="0"/>
                <a:ea typeface="宋体" panose="02010600030101010101" pitchFamily="2" charset="-122"/>
              </a:rPr>
              <a:t>14.1 </a:t>
            </a:r>
            <a:r>
              <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rPr>
              <a:t>细胞外基质</a:t>
            </a:r>
            <a:endPar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buClrTx/>
              <a:buSzTx/>
              <a:buFontTx/>
            </a:pPr>
            <a:r>
              <a:rPr lang="en-US" altLang="zh-CN" sz="3600" b="1" dirty="0">
                <a:effectLst>
                  <a:outerShdw blurRad="38100" dist="38100" dir="2700000">
                    <a:srgbClr val="C0C0C0"/>
                  </a:outerShdw>
                </a:effectLst>
                <a:latin typeface="Times New Roman" panose="02020603050405020304" pitchFamily="18" charset="0"/>
                <a:ea typeface="宋体" panose="02010600030101010101" pitchFamily="2" charset="-122"/>
              </a:rPr>
              <a:t>14.2 </a:t>
            </a:r>
            <a:r>
              <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rPr>
              <a:t>细胞识别</a:t>
            </a:r>
            <a:endPar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buClrTx/>
              <a:buSzTx/>
              <a:buFontTx/>
            </a:pPr>
            <a:r>
              <a:rPr lang="en-US" altLang="zh-CN" sz="3600" b="1" dirty="0">
                <a:effectLst>
                  <a:outerShdw blurRad="38100" dist="38100" dir="2700000">
                    <a:srgbClr val="C0C0C0"/>
                  </a:outerShdw>
                </a:effectLst>
                <a:latin typeface="Times New Roman" panose="02020603050405020304" pitchFamily="18" charset="0"/>
                <a:ea typeface="宋体" panose="02010600030101010101" pitchFamily="2" charset="-122"/>
              </a:rPr>
              <a:t>14.3 </a:t>
            </a:r>
            <a:r>
              <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rPr>
              <a:t>细胞黏着及其分子基础</a:t>
            </a:r>
            <a:endPar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endParaRPr>
          </a:p>
          <a:p>
            <a:pPr>
              <a:buClrTx/>
              <a:buSzTx/>
              <a:buFontTx/>
            </a:pPr>
            <a:r>
              <a:rPr lang="en-US" altLang="zh-CN" sz="3600" b="1" dirty="0">
                <a:effectLst>
                  <a:outerShdw blurRad="38100" dist="38100" dir="2700000">
                    <a:srgbClr val="C0C0C0"/>
                  </a:outerShdw>
                </a:effectLst>
                <a:latin typeface="Times New Roman" panose="02020603050405020304" pitchFamily="18" charset="0"/>
                <a:ea typeface="宋体" panose="02010600030101010101" pitchFamily="2" charset="-122"/>
              </a:rPr>
              <a:t>14.4 </a:t>
            </a:r>
            <a:r>
              <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rPr>
              <a:t>细胞连接 </a:t>
            </a:r>
            <a:endParaRPr lang="zh-CN" altLang="en-US" sz="36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55655" name="矩形 15565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煽效讼谤惫谁嗜拭徊朴多操卓处赎肾澎夺婪白硷械诛丸椒嚎南耳捍猜葵桓细胞的社会联系课件细胞的社会联系课件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90" name="标题 293889"/>
          <p:cNvSpPr>
            <a:spLocks noGrp="1"/>
          </p:cNvSpPr>
          <p:nvPr>
            <p:ph type="title"/>
          </p:nvPr>
        </p:nvSpPr>
        <p:spPr/>
        <p:txBody>
          <a:bodyPr anchor="ctr" anchorCtr="1"/>
          <a:p>
            <a:pPr>
              <a:buClrTx/>
              <a:buSzTx/>
              <a:buFontTx/>
              <a:buNone/>
            </a:pPr>
            <a:r>
              <a:rPr lang="en-US" altLang="zh-CN" b="1" dirty="0"/>
              <a:t>4. </a:t>
            </a:r>
            <a:r>
              <a:rPr lang="zh-CN" altLang="en-US" b="1" dirty="0"/>
              <a:t>胶原的组织</a:t>
            </a:r>
            <a:r>
              <a:rPr lang="en-US" altLang="zh-CN" b="1" dirty="0"/>
              <a:t>:</a:t>
            </a:r>
            <a:endParaRPr lang="en-US" altLang="zh-CN" b="1" dirty="0"/>
          </a:p>
        </p:txBody>
      </p:sp>
      <p:sp>
        <p:nvSpPr>
          <p:cNvPr id="293891" name="文本占位符 293890"/>
          <p:cNvSpPr>
            <a:spLocks noGrp="1"/>
          </p:cNvSpPr>
          <p:nvPr>
            <p:ph type="body" idx="1"/>
          </p:nvPr>
        </p:nvSpPr>
        <p:spPr/>
        <p:txBody>
          <a:bodyPr/>
          <a:p>
            <a:pPr>
              <a:lnSpc>
                <a:spcPct val="90000"/>
              </a:lnSpc>
              <a:buChar char="n"/>
            </a:pPr>
            <a:r>
              <a:rPr lang="zh-CN" altLang="en-US" dirty="0">
                <a:effectLst/>
              </a:rPr>
              <a:t>同一组织中常含有几种不同类型的胶原，但常以某一种为主。在不同的组织中，胶原组装成不同的纤维形式，以适应特定的功能。</a:t>
            </a:r>
            <a:endParaRPr lang="zh-CN" altLang="en-US" dirty="0">
              <a:effectLst/>
            </a:endParaRPr>
          </a:p>
          <a:p>
            <a:pPr>
              <a:lnSpc>
                <a:spcPct val="90000"/>
              </a:lnSpc>
              <a:buChar char="n"/>
            </a:pPr>
            <a:r>
              <a:rPr lang="zh-CN" altLang="en-US" dirty="0">
                <a:effectLst/>
              </a:rPr>
              <a:t>多样的排列形式主要与两种因素有关。</a:t>
            </a:r>
            <a:endParaRPr lang="zh-CN" altLang="en-US" dirty="0">
              <a:effectLst/>
            </a:endParaRPr>
          </a:p>
          <a:p>
            <a:pPr>
              <a:lnSpc>
                <a:spcPct val="90000"/>
              </a:lnSpc>
              <a:buChar char="n"/>
            </a:pPr>
            <a:r>
              <a:rPr lang="zh-CN" altLang="en-US" dirty="0">
                <a:effectLst/>
              </a:rPr>
              <a:t>纤维结合胶原，介导分子间或胶原与胞外基质之间的相互作用，影响排布形式；</a:t>
            </a:r>
            <a:endParaRPr lang="zh-CN" altLang="en-US" dirty="0">
              <a:effectLst/>
            </a:endParaRPr>
          </a:p>
          <a:p>
            <a:pPr>
              <a:lnSpc>
                <a:spcPct val="90000"/>
              </a:lnSpc>
              <a:buChar char="n"/>
            </a:pPr>
            <a:r>
              <a:rPr lang="zh-CN" altLang="en-US" dirty="0">
                <a:effectLst/>
              </a:rPr>
              <a:t>分泌胶原的细胞对胶原在胞外基质中的排布的影响。 </a:t>
            </a:r>
            <a:endParaRPr lang="zh-CN" altLang="en-US" dirty="0">
              <a:effectLst/>
            </a:endParaRPr>
          </a:p>
        </p:txBody>
      </p:sp>
      <p:sp>
        <p:nvSpPr>
          <p:cNvPr id="293892" name="矩形 29389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裸窍违撞兽庸鼠几坐贤揭椽拎玄抓彰永瘦曾击灶寅娱还拱看组著刃博糊岗细胞的社会联系课件细胞的社会联系课件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标题 294913"/>
          <p:cNvSpPr>
            <a:spLocks noGrp="1"/>
          </p:cNvSpPr>
          <p:nvPr>
            <p:ph type="title"/>
          </p:nvPr>
        </p:nvSpPr>
        <p:spPr/>
        <p:txBody>
          <a:bodyPr anchor="ctr" anchorCtr="1"/>
          <a:p>
            <a:pPr>
              <a:buClrTx/>
              <a:buSzTx/>
              <a:buFontTx/>
              <a:buNone/>
            </a:pPr>
            <a:r>
              <a:rPr lang="en-US" altLang="zh-CN" sz="4000" b="1" dirty="0"/>
              <a:t>5. </a:t>
            </a:r>
            <a:r>
              <a:rPr lang="zh-CN" altLang="en-US" sz="4000" b="1" dirty="0"/>
              <a:t>胶原的功能</a:t>
            </a:r>
            <a:br>
              <a:rPr lang="zh-CN" altLang="en-US" sz="4000" dirty="0">
                <a:effectLst/>
              </a:rPr>
            </a:br>
            <a:endParaRPr lang="zh-CN" altLang="en-US" sz="4000" dirty="0">
              <a:effectLst/>
            </a:endParaRPr>
          </a:p>
        </p:txBody>
      </p:sp>
      <p:sp>
        <p:nvSpPr>
          <p:cNvPr id="294915" name="文本占位符 294914"/>
          <p:cNvSpPr>
            <a:spLocks noGrp="1"/>
          </p:cNvSpPr>
          <p:nvPr>
            <p:ph type="body" idx="1"/>
          </p:nvPr>
        </p:nvSpPr>
        <p:spPr/>
        <p:txBody>
          <a:bodyPr/>
          <a:p>
            <a:pPr>
              <a:buChar char="n"/>
            </a:pPr>
            <a:r>
              <a:rPr lang="zh-CN" altLang="en-US" dirty="0">
                <a:effectLst/>
              </a:rPr>
              <a:t>含量高，刚性和抗张强度最大，构成细胞外基质的骨架结构，并与其他组分结合形成结构与功能的复合体；</a:t>
            </a:r>
            <a:endParaRPr lang="zh-CN" altLang="en-US" dirty="0">
              <a:effectLst/>
            </a:endParaRPr>
          </a:p>
          <a:p>
            <a:pPr>
              <a:buChar char="n"/>
            </a:pPr>
            <a:r>
              <a:rPr lang="zh-CN" altLang="en-US" dirty="0">
                <a:effectLst/>
              </a:rPr>
              <a:t>参与形成结缔组织，如骨、韧带、基膜、皮肤；</a:t>
            </a:r>
            <a:endParaRPr lang="zh-CN" altLang="en-US" dirty="0">
              <a:effectLst/>
            </a:endParaRPr>
          </a:p>
          <a:p>
            <a:pPr>
              <a:buChar char="n"/>
            </a:pPr>
            <a:r>
              <a:rPr lang="zh-CN" altLang="en-US" dirty="0">
                <a:effectLst/>
              </a:rPr>
              <a:t>参与细胞外基质信号传递。</a:t>
            </a:r>
            <a:endParaRPr lang="zh-CN" altLang="en-US" dirty="0">
              <a:effectLst/>
            </a:endParaRPr>
          </a:p>
        </p:txBody>
      </p:sp>
      <p:sp>
        <p:nvSpPr>
          <p:cNvPr id="294916" name="矩形 29491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桃究高渐蓑蒲石膏吭物叔京挎比硬束裙姑利仓蚜沫故凰荒算该铸逗仗洒堆细胞的社会联系课件细胞的社会联系课件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8" name="标题 295937"/>
          <p:cNvSpPr>
            <a:spLocks noGrp="1"/>
          </p:cNvSpPr>
          <p:nvPr>
            <p:ph type="title"/>
          </p:nvPr>
        </p:nvSpPr>
        <p:spPr/>
        <p:txBody>
          <a:bodyPr anchor="ctr" anchorCtr="1"/>
          <a:p>
            <a:pPr>
              <a:buClrTx/>
              <a:buSzTx/>
              <a:buFontTx/>
              <a:buNone/>
            </a:pPr>
            <a:r>
              <a:rPr lang="en-US" altLang="zh-CN" b="1" dirty="0"/>
              <a:t>       </a:t>
            </a:r>
            <a:r>
              <a:rPr lang="zh-CN" altLang="en-US" b="1" dirty="0"/>
              <a:t>二、弹性蛋白</a:t>
            </a:r>
            <a:endParaRPr lang="zh-CN" altLang="en-US" b="1" dirty="0"/>
          </a:p>
        </p:txBody>
      </p:sp>
      <p:sp>
        <p:nvSpPr>
          <p:cNvPr id="295939" name="文本占位符 295938"/>
          <p:cNvSpPr>
            <a:spLocks noGrp="1"/>
          </p:cNvSpPr>
          <p:nvPr>
            <p:ph type="body" idx="1"/>
          </p:nvPr>
        </p:nvSpPr>
        <p:spPr>
          <a:xfrm>
            <a:off x="250825" y="2708275"/>
            <a:ext cx="8229600" cy="4530725"/>
          </a:xfrm>
        </p:spPr>
        <p:txBody>
          <a:bodyPr/>
          <a:p>
            <a:pPr>
              <a:lnSpc>
                <a:spcPct val="90000"/>
              </a:lnSpc>
              <a:buChar char="n"/>
            </a:pPr>
            <a:endParaRPr lang="en-US" altLang="zh-CN" sz="2800" dirty="0">
              <a:effectLst/>
            </a:endParaRPr>
          </a:p>
          <a:p>
            <a:pPr>
              <a:lnSpc>
                <a:spcPct val="90000"/>
              </a:lnSpc>
              <a:buChar char="n"/>
            </a:pPr>
            <a:r>
              <a:rPr lang="zh-CN" altLang="en-US" sz="2800" dirty="0">
                <a:effectLst/>
              </a:rPr>
              <a:t>是弹性纤维（</a:t>
            </a:r>
            <a:r>
              <a:rPr lang="en-US" altLang="zh-CN" sz="2800" dirty="0">
                <a:effectLst/>
              </a:rPr>
              <a:t>elastic fiber</a:t>
            </a:r>
            <a:r>
              <a:rPr lang="zh-CN" altLang="en-US" sz="2800" dirty="0">
                <a:effectLst/>
              </a:rPr>
              <a:t>）的主要成分。主要存在于脉管壁和肺，少量存在于皮肤、肌腱和疏松结缔组织中。</a:t>
            </a:r>
            <a:endParaRPr lang="zh-CN" altLang="en-US" sz="2800" dirty="0">
              <a:effectLst/>
            </a:endParaRPr>
          </a:p>
          <a:p>
            <a:pPr>
              <a:lnSpc>
                <a:spcPct val="90000"/>
              </a:lnSpc>
              <a:buChar char="n"/>
            </a:pPr>
            <a:r>
              <a:rPr lang="zh-CN" altLang="en-US" sz="2800" dirty="0">
                <a:effectLst/>
              </a:rPr>
              <a:t>与胶原纤维共同存在，弹性纤维赋予组织弹性，而胶原纤维赋予组织抗张性。胶原和弹性蛋白的重要性在老年个体中表现最为明显。</a:t>
            </a:r>
            <a:endParaRPr lang="zh-CN" altLang="en-US" sz="2800" dirty="0">
              <a:effectLst/>
            </a:endParaRPr>
          </a:p>
          <a:p>
            <a:pPr>
              <a:lnSpc>
                <a:spcPct val="90000"/>
              </a:lnSpc>
              <a:buChar char="n"/>
            </a:pPr>
            <a:r>
              <a:rPr lang="zh-CN" altLang="en-US" sz="2800" dirty="0">
                <a:effectLst/>
              </a:rPr>
              <a:t>是高度疏水的非糖基化蛋白，富含甘氨酸和脯氨酸。构象呈无规则卷曲状态，通过</a:t>
            </a:r>
            <a:r>
              <a:rPr lang="en-US" altLang="zh-CN" sz="2800" dirty="0">
                <a:effectLst/>
              </a:rPr>
              <a:t>Lys</a:t>
            </a:r>
            <a:r>
              <a:rPr lang="zh-CN" altLang="en-US" sz="2800" dirty="0">
                <a:effectLst/>
              </a:rPr>
              <a:t>残基相互交联成网状结构。</a:t>
            </a:r>
            <a:endParaRPr lang="zh-CN" altLang="en-US" sz="2800" dirty="0">
              <a:effectLst/>
            </a:endParaRPr>
          </a:p>
        </p:txBody>
      </p:sp>
      <p:pic>
        <p:nvPicPr>
          <p:cNvPr id="295940" name="图片 295939" descr="AXA13"/>
          <p:cNvPicPr>
            <a:picLocks noChangeAspect="1"/>
          </p:cNvPicPr>
          <p:nvPr/>
        </p:nvPicPr>
        <p:blipFill>
          <a:blip r:embed="rId1"/>
          <a:stretch>
            <a:fillRect/>
          </a:stretch>
        </p:blipFill>
        <p:spPr>
          <a:xfrm>
            <a:off x="468313" y="333375"/>
            <a:ext cx="2735262" cy="2463800"/>
          </a:xfrm>
          <a:prstGeom prst="rect">
            <a:avLst/>
          </a:prstGeom>
          <a:noFill/>
          <a:ln w="9525">
            <a:noFill/>
          </a:ln>
        </p:spPr>
      </p:pic>
      <p:sp>
        <p:nvSpPr>
          <p:cNvPr id="295941" name="矩形 295940"/>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奋悠责荷貌敖阜样伦敌名谈脊腑柏嘱服遮企攀春福巨析痢挨线胺哲摧森栗细胞的社会联系课件细胞的社会联系课件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95940"/>
                                        </p:tgtEl>
                                        <p:attrNameLst>
                                          <p:attrName>style.visibility</p:attrName>
                                        </p:attrNameLst>
                                      </p:cBhvr>
                                      <p:to>
                                        <p:strVal val="visible"/>
                                      </p:to>
                                    </p:set>
                                    <p:animEffect transition="in" filter="box(out)">
                                      <p:cBhvr>
                                        <p:cTn id="7" dur="500"/>
                                        <p:tgtEl>
                                          <p:spTgt spid="295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6" name="标题 297985"/>
          <p:cNvSpPr>
            <a:spLocks noGrp="1"/>
          </p:cNvSpPr>
          <p:nvPr>
            <p:ph type="title"/>
          </p:nvPr>
        </p:nvSpPr>
        <p:spPr/>
        <p:txBody>
          <a:bodyPr anchor="ctr" anchorCtr="1"/>
          <a:p>
            <a:pPr>
              <a:buClrTx/>
              <a:buSzTx/>
              <a:buFontTx/>
              <a:buNone/>
            </a:pPr>
            <a:r>
              <a:rPr lang="zh-CN" altLang="en-US" b="1" dirty="0"/>
              <a:t>三、糖胺聚糖和蛋白聚糖</a:t>
            </a:r>
            <a:endParaRPr lang="zh-CN" altLang="en-US" b="1" dirty="0"/>
          </a:p>
        </p:txBody>
      </p:sp>
      <p:sp>
        <p:nvSpPr>
          <p:cNvPr id="297987" name="文本占位符 297986"/>
          <p:cNvSpPr>
            <a:spLocks noGrp="1"/>
          </p:cNvSpPr>
          <p:nvPr>
            <p:ph type="body" idx="1"/>
          </p:nvPr>
        </p:nvSpPr>
        <p:spPr/>
        <p:txBody>
          <a:bodyPr/>
          <a:p>
            <a:pPr>
              <a:lnSpc>
                <a:spcPct val="90000"/>
              </a:lnSpc>
              <a:buChar char="n"/>
            </a:pPr>
            <a:endParaRPr lang="en-US" altLang="zh-CN" sz="2400" b="1" dirty="0"/>
          </a:p>
          <a:p>
            <a:pPr>
              <a:lnSpc>
                <a:spcPct val="90000"/>
              </a:lnSpc>
              <a:buNone/>
            </a:pPr>
            <a:r>
              <a:rPr lang="en-US" altLang="zh-CN" sz="2400" b="1" dirty="0"/>
              <a:t>1. </a:t>
            </a:r>
            <a:r>
              <a:rPr lang="zh-CN" altLang="en-US" sz="2400" b="1" dirty="0"/>
              <a:t>糖胺聚糖（</a:t>
            </a:r>
            <a:r>
              <a:rPr lang="en-US" altLang="zh-CN" sz="2400" b="1" dirty="0"/>
              <a:t>glycosaminoglycan</a:t>
            </a:r>
            <a:r>
              <a:rPr lang="zh-CN" altLang="en-US" sz="2400" b="1" dirty="0"/>
              <a:t>，</a:t>
            </a:r>
            <a:r>
              <a:rPr lang="en-US" altLang="zh-CN" sz="2400" b="1" dirty="0"/>
              <a:t>GAG</a:t>
            </a:r>
            <a:r>
              <a:rPr lang="zh-CN" altLang="en-US" sz="2400" b="1" dirty="0"/>
              <a:t>）</a:t>
            </a:r>
            <a:endParaRPr lang="zh-CN" altLang="en-US" sz="2400" b="1" dirty="0"/>
          </a:p>
          <a:p>
            <a:pPr>
              <a:lnSpc>
                <a:spcPct val="90000"/>
              </a:lnSpc>
              <a:buChar char="n"/>
            </a:pPr>
            <a:r>
              <a:rPr lang="zh-CN" altLang="en-US" sz="2400" b="1" dirty="0"/>
              <a:t> 组成</a:t>
            </a:r>
            <a:r>
              <a:rPr lang="zh-CN" altLang="en-US" sz="2400" dirty="0">
                <a:effectLst/>
              </a:rPr>
              <a:t>：</a:t>
            </a:r>
            <a:r>
              <a:rPr lang="en-US" altLang="zh-CN" sz="2400" dirty="0">
                <a:effectLst/>
              </a:rPr>
              <a:t>GAG</a:t>
            </a:r>
            <a:r>
              <a:rPr lang="zh-CN" altLang="en-US" sz="2400" dirty="0">
                <a:effectLst/>
              </a:rPr>
              <a:t>是重复二糖单位构成的长链多糖。 二糖单位为氨基已糖（氨基葡萄糖或氨基半乳糖）和糖醛酸。</a:t>
            </a:r>
            <a:endParaRPr lang="zh-CN" altLang="en-US" sz="2400" dirty="0">
              <a:effectLst/>
            </a:endParaRPr>
          </a:p>
          <a:p>
            <a:pPr>
              <a:lnSpc>
                <a:spcPct val="90000"/>
              </a:lnSpc>
              <a:buChar char="n"/>
            </a:pPr>
            <a:r>
              <a:rPr lang="zh-CN" altLang="en-US" sz="2400" b="1" dirty="0"/>
              <a:t>分类</a:t>
            </a:r>
            <a:r>
              <a:rPr lang="zh-CN" altLang="en-US" sz="2400" dirty="0">
                <a:effectLst/>
              </a:rPr>
              <a:t>：根据糖基连接的类型和硫酸基团的数量与位置，分为：透明质酸、</a:t>
            </a:r>
            <a:r>
              <a:rPr lang="en-US" altLang="zh-CN" sz="2400" dirty="0">
                <a:effectLst/>
              </a:rPr>
              <a:t>4</a:t>
            </a:r>
            <a:r>
              <a:rPr lang="zh-CN" altLang="en-US" sz="2400" dirty="0">
                <a:effectLst/>
              </a:rPr>
              <a:t>－硫酸软骨素、 </a:t>
            </a:r>
            <a:r>
              <a:rPr lang="en-US" altLang="zh-CN" sz="2400" dirty="0">
                <a:effectLst/>
              </a:rPr>
              <a:t>6</a:t>
            </a:r>
            <a:r>
              <a:rPr lang="zh-CN" altLang="en-US" sz="2400" dirty="0">
                <a:effectLst/>
              </a:rPr>
              <a:t>－硫酸软骨素、硫酸皮肤素、硫酸乙酰肝素、肝素和硫酸角质素。</a:t>
            </a:r>
            <a:endParaRPr lang="zh-CN" altLang="en-US" sz="2400" dirty="0">
              <a:effectLst/>
            </a:endParaRPr>
          </a:p>
          <a:p>
            <a:pPr>
              <a:lnSpc>
                <a:spcPct val="90000"/>
              </a:lnSpc>
              <a:buChar char="n"/>
            </a:pPr>
            <a:r>
              <a:rPr lang="zh-CN" altLang="en-US" sz="2400" b="1" dirty="0"/>
              <a:t>功能：</a:t>
            </a:r>
            <a:r>
              <a:rPr lang="zh-CN" altLang="en-US" sz="2400" dirty="0">
                <a:effectLst/>
              </a:rPr>
              <a:t>糖胺聚糖高度亲水，富含大量负电荷，吸引大量的阳离子，吸水产生膨压，赋予胞外基质抗压的能力；在细胞外形成多孔的水合胶状体，填充了胞外基质的大部分空间，提供机械支持作用。</a:t>
            </a:r>
            <a:endParaRPr lang="zh-CN" altLang="en-US" sz="2400" dirty="0">
              <a:effectLst/>
            </a:endParaRPr>
          </a:p>
        </p:txBody>
      </p:sp>
      <p:sp>
        <p:nvSpPr>
          <p:cNvPr id="297988" name="矩形 29798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供刀级控扁康袜愚慕刷泅葱邹索熙淆揖匣挠谴惹蔼混酶嗡道僚伎舟观磐挟细胞的社会联系课件细胞的社会联系课件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2" name="文本占位符 302081"/>
          <p:cNvSpPr>
            <a:spLocks noGrp="1"/>
          </p:cNvSpPr>
          <p:nvPr>
            <p:ph type="body" idx="1"/>
          </p:nvPr>
        </p:nvSpPr>
        <p:spPr>
          <a:xfrm>
            <a:off x="250825" y="1219200"/>
            <a:ext cx="8713788" cy="5449888"/>
          </a:xfrm>
        </p:spPr>
        <p:txBody>
          <a:bodyPr/>
          <a:p>
            <a:pPr algn="just">
              <a:lnSpc>
                <a:spcPct val="110000"/>
              </a:lnSpc>
              <a:buNone/>
            </a:pPr>
            <a:r>
              <a:rPr lang="en-US" altLang="zh-CN" b="1" dirty="0">
                <a:solidFill>
                  <a:schemeClr val="hlink"/>
                </a:solidFill>
                <a:latin typeface="长城楷体" pitchFamily="49" charset="-122"/>
                <a:ea typeface="长城楷体" pitchFamily="49" charset="-122"/>
                <a:sym typeface="Monotype Sorts" pitchFamily="2" charset="2"/>
              </a:rPr>
              <a:t>◆</a:t>
            </a:r>
            <a:r>
              <a:rPr lang="zh-CN" altLang="en-US" b="1" dirty="0">
                <a:latin typeface="Times New Roman" panose="02020603050405020304" pitchFamily="18" charset="0"/>
                <a:ea typeface="长城楷体" pitchFamily="49" charset="-122"/>
              </a:rPr>
              <a:t>透明质酸</a:t>
            </a:r>
            <a:r>
              <a:rPr lang="en-US" altLang="zh-CN" b="1" dirty="0">
                <a:latin typeface="Times New Roman" panose="02020603050405020304" pitchFamily="18" charset="0"/>
                <a:ea typeface="长城楷体" pitchFamily="49" charset="-122"/>
              </a:rPr>
              <a:t>(hyaluronic acid)</a:t>
            </a:r>
            <a:endParaRPr lang="en-US" altLang="zh-CN" b="1" dirty="0">
              <a:latin typeface="Times New Roman" panose="02020603050405020304" pitchFamily="18" charset="0"/>
              <a:ea typeface="长城楷体" pitchFamily="49" charset="-122"/>
            </a:endParaRPr>
          </a:p>
          <a:p>
            <a:pPr algn="just">
              <a:lnSpc>
                <a:spcPct val="110000"/>
              </a:lnSpc>
              <a:buNone/>
            </a:pPr>
            <a:r>
              <a:rPr lang="en-US" altLang="zh-CN" dirty="0">
                <a:effectLst/>
                <a:latin typeface="Times New Roman" panose="02020603050405020304" pitchFamily="18" charset="0"/>
                <a:ea typeface="长城楷体" pitchFamily="49" charset="-122"/>
              </a:rPr>
              <a:t>  </a:t>
            </a:r>
            <a:r>
              <a:rPr lang="zh-CN" altLang="en-US" b="1" dirty="0">
                <a:latin typeface="Times New Roman" panose="02020603050405020304" pitchFamily="18" charset="0"/>
                <a:ea typeface="长城楷体" pitchFamily="49" charset="-122"/>
              </a:rPr>
              <a:t>细胞外基质中发现的大多数</a:t>
            </a:r>
            <a:r>
              <a:rPr lang="zh-CN" altLang="en-US" b="1" u="sng" dirty="0">
                <a:latin typeface="Times New Roman" panose="02020603050405020304" pitchFamily="18" charset="0"/>
                <a:ea typeface="长城楷体" pitchFamily="49" charset="-122"/>
              </a:rPr>
              <a:t>糖胺聚糖</a:t>
            </a:r>
            <a:endParaRPr lang="zh-CN" altLang="en-US" b="1" u="sng" dirty="0">
              <a:latin typeface="Times New Roman" panose="02020603050405020304" pitchFamily="18" charset="0"/>
              <a:ea typeface="长城楷体" pitchFamily="49" charset="-122"/>
            </a:endParaRPr>
          </a:p>
          <a:p>
            <a:pPr algn="just">
              <a:lnSpc>
                <a:spcPct val="110000"/>
              </a:lnSpc>
              <a:buNone/>
            </a:pPr>
            <a:r>
              <a:rPr lang="zh-CN" altLang="en-US" b="1" dirty="0">
                <a:latin typeface="Times New Roman" panose="02020603050405020304" pitchFamily="18" charset="0"/>
                <a:ea typeface="长城楷体" pitchFamily="49" charset="-122"/>
              </a:rPr>
              <a:t>  都是作为蛋白聚糖的一个成分而存在，</a:t>
            </a:r>
            <a:endParaRPr lang="zh-CN" altLang="en-US" b="1" dirty="0">
              <a:latin typeface="Times New Roman" panose="02020603050405020304" pitchFamily="18" charset="0"/>
              <a:ea typeface="长城楷体" pitchFamily="49" charset="-122"/>
            </a:endParaRPr>
          </a:p>
          <a:p>
            <a:pPr algn="just">
              <a:lnSpc>
                <a:spcPct val="110000"/>
              </a:lnSpc>
              <a:buNone/>
            </a:pPr>
            <a:r>
              <a:rPr lang="zh-CN" altLang="en-US" b="1" dirty="0">
                <a:latin typeface="Times New Roman" panose="02020603050405020304" pitchFamily="18" charset="0"/>
                <a:ea typeface="长城楷体" pitchFamily="49" charset="-122"/>
              </a:rPr>
              <a:t>  惟一例外的是</a:t>
            </a:r>
            <a:r>
              <a:rPr lang="zh-CN" altLang="en-US" b="1" u="sng" dirty="0">
                <a:latin typeface="Times New Roman" panose="02020603050405020304" pitchFamily="18" charset="0"/>
                <a:ea typeface="长城楷体" pitchFamily="49" charset="-122"/>
              </a:rPr>
              <a:t>透明质酸，它在细胞外</a:t>
            </a:r>
            <a:endParaRPr lang="zh-CN" altLang="en-US" b="1" u="sng" dirty="0">
              <a:latin typeface="Times New Roman" panose="02020603050405020304" pitchFamily="18" charset="0"/>
              <a:ea typeface="长城楷体" pitchFamily="49" charset="-122"/>
            </a:endParaRPr>
          </a:p>
          <a:p>
            <a:pPr algn="just">
              <a:lnSpc>
                <a:spcPct val="110000"/>
              </a:lnSpc>
              <a:buNone/>
            </a:pPr>
            <a:r>
              <a:rPr lang="zh-CN" altLang="en-US" b="1" dirty="0">
                <a:latin typeface="Times New Roman" panose="02020603050405020304" pitchFamily="18" charset="0"/>
                <a:ea typeface="长城楷体" pitchFamily="49" charset="-122"/>
              </a:rPr>
              <a:t>  </a:t>
            </a:r>
            <a:r>
              <a:rPr lang="zh-CN" altLang="en-US" b="1" u="sng" dirty="0">
                <a:latin typeface="Times New Roman" panose="02020603050405020304" pitchFamily="18" charset="0"/>
                <a:ea typeface="长城楷体" pitchFamily="49" charset="-122"/>
              </a:rPr>
              <a:t>基质中也可游离存在。</a:t>
            </a:r>
            <a:endParaRPr lang="zh-CN" altLang="en-US" b="1" u="sng" dirty="0">
              <a:latin typeface="Times New Roman" panose="02020603050405020304" pitchFamily="18" charset="0"/>
              <a:ea typeface="长城楷体" pitchFamily="49" charset="-122"/>
            </a:endParaRPr>
          </a:p>
          <a:p>
            <a:pPr algn="just">
              <a:lnSpc>
                <a:spcPct val="110000"/>
              </a:lnSpc>
              <a:buNone/>
            </a:pPr>
            <a:r>
              <a:rPr lang="zh-CN" altLang="en-US" b="1" dirty="0">
                <a:latin typeface="Times New Roman" panose="02020603050405020304" pitchFamily="18" charset="0"/>
                <a:ea typeface="长城楷体" pitchFamily="49" charset="-122"/>
              </a:rPr>
              <a:t>     透明质酸在结缔组织中起强化、弹性和润滑作用</a:t>
            </a:r>
            <a:r>
              <a:rPr lang="en-US" altLang="zh-CN" b="1" dirty="0">
                <a:latin typeface="Times New Roman" panose="02020603050405020304" pitchFamily="18" charset="0"/>
                <a:ea typeface="长城楷体" pitchFamily="49" charset="-122"/>
              </a:rPr>
              <a:t>,</a:t>
            </a:r>
            <a:r>
              <a:rPr lang="zh-CN" altLang="en-US" b="1" u="sng" dirty="0">
                <a:latin typeface="Times New Roman" panose="02020603050405020304" pitchFamily="18" charset="0"/>
                <a:ea typeface="长城楷体" pitchFamily="49" charset="-122"/>
              </a:rPr>
              <a:t>具有抗压能力</a:t>
            </a:r>
            <a:r>
              <a:rPr lang="zh-CN" altLang="en-US" b="1" dirty="0">
                <a:latin typeface="Times New Roman" panose="02020603050405020304" pitchFamily="18" charset="0"/>
                <a:ea typeface="长城楷体" pitchFamily="49" charset="-122"/>
              </a:rPr>
              <a:t>。</a:t>
            </a:r>
            <a:endParaRPr lang="zh-CN" altLang="en-US" b="1" dirty="0">
              <a:latin typeface="Times New Roman" panose="02020603050405020304" pitchFamily="18" charset="0"/>
              <a:ea typeface="长城楷体" pitchFamily="49" charset="-122"/>
            </a:endParaRPr>
          </a:p>
        </p:txBody>
      </p:sp>
      <p:sp>
        <p:nvSpPr>
          <p:cNvPr id="302083" name="矩形 30208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优旧淤迭滔辣寓副飞犊翁铺资减稽虱邱铬力警及腮篆历困莲枷可氧寥欢随细胞的社会联系课件细胞的社会联系课件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2082"/>
                                        </p:tgtEl>
                                        <p:attrNameLst>
                                          <p:attrName>style.visibility</p:attrName>
                                        </p:attrNameLst>
                                      </p:cBhvr>
                                      <p:to>
                                        <p:strVal val="visible"/>
                                      </p:to>
                                    </p:set>
                                    <p:anim calcmode="lin" valueType="num">
                                      <p:cBhvr additive="base">
                                        <p:cTn id="7" dur="500" fill="hold"/>
                                        <p:tgtEl>
                                          <p:spTgt spid="302082"/>
                                        </p:tgtEl>
                                        <p:attrNameLst>
                                          <p:attrName>ppt_x</p:attrName>
                                        </p:attrNameLst>
                                      </p:cBhvr>
                                      <p:tavLst>
                                        <p:tav tm="0">
                                          <p:val>
                                            <p:strVal val="1+#ppt_w/2"/>
                                          </p:val>
                                        </p:tav>
                                        <p:tav tm="100000">
                                          <p:val>
                                            <p:strVal val="#ppt_x"/>
                                          </p:val>
                                        </p:tav>
                                      </p:tavLst>
                                    </p:anim>
                                    <p:anim calcmode="lin" valueType="num">
                                      <p:cBhvr additive="base">
                                        <p:cTn id="8" dur="500" fill="hold"/>
                                        <p:tgtEl>
                                          <p:spTgt spid="3020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4" name="标题 300033"/>
          <p:cNvSpPr>
            <a:spLocks noGrp="1"/>
          </p:cNvSpPr>
          <p:nvPr>
            <p:ph type="title"/>
          </p:nvPr>
        </p:nvSpPr>
        <p:spPr/>
        <p:txBody>
          <a:bodyPr anchor="ctr" anchorCtr="1"/>
          <a:p>
            <a:pPr>
              <a:buClrTx/>
              <a:buSzTx/>
              <a:buFontTx/>
              <a:buNone/>
            </a:pPr>
            <a:r>
              <a:rPr lang="en-US" altLang="zh-CN" b="1" dirty="0"/>
              <a:t>2. </a:t>
            </a:r>
            <a:r>
              <a:rPr lang="zh-CN" altLang="en-US" b="1" dirty="0"/>
              <a:t>蛋白聚糖（</a:t>
            </a:r>
            <a:r>
              <a:rPr lang="en-US" altLang="zh-CN" b="1" dirty="0"/>
              <a:t>proteoglycan</a:t>
            </a:r>
            <a:r>
              <a:rPr lang="zh-CN" altLang="en-US" b="1" dirty="0"/>
              <a:t>）</a:t>
            </a:r>
            <a:endParaRPr lang="zh-CN" altLang="en-US" b="1" dirty="0"/>
          </a:p>
        </p:txBody>
      </p:sp>
      <p:pic>
        <p:nvPicPr>
          <p:cNvPr id="300036" name="文本占位符 300035" descr="AXA9"/>
          <p:cNvPicPr>
            <a:picLocks noChangeAspect="1"/>
          </p:cNvPicPr>
          <p:nvPr>
            <p:ph type="body" idx="1"/>
          </p:nvPr>
        </p:nvPicPr>
        <p:blipFill>
          <a:blip r:embed="rId1"/>
          <a:stretch>
            <a:fillRect/>
          </a:stretch>
        </p:blipFill>
        <p:spPr>
          <a:xfrm>
            <a:off x="1116013" y="1341438"/>
            <a:ext cx="5986462" cy="3470275"/>
          </a:xfrm>
        </p:spPr>
      </p:pic>
      <p:sp>
        <p:nvSpPr>
          <p:cNvPr id="300037" name="矩形 300036"/>
          <p:cNvSpPr/>
          <p:nvPr/>
        </p:nvSpPr>
        <p:spPr>
          <a:xfrm>
            <a:off x="179388" y="5300663"/>
            <a:ext cx="10271125" cy="1557337"/>
          </a:xfrm>
          <a:prstGeom prst="rect">
            <a:avLst/>
          </a:prstGeom>
          <a:noFill/>
          <a:ln w="9525">
            <a:noFill/>
          </a:ln>
        </p:spPr>
        <p:txBody>
          <a:bodyPr>
            <a:spAutoFit/>
          </a:bodyPr>
          <a:p>
            <a:pPr>
              <a:buClrTx/>
              <a:buSzTx/>
              <a:buFontTx/>
            </a:pPr>
            <a:r>
              <a:rPr lang="zh-CN" altLang="en-US" sz="3200" b="1" dirty="0">
                <a:effectLst>
                  <a:outerShdw blurRad="38100" dist="38100" dir="2700000">
                    <a:srgbClr val="C0C0C0"/>
                  </a:outerShdw>
                </a:effectLst>
                <a:latin typeface="Verdana" panose="020B0604030504040204" pitchFamily="34" charset="0"/>
                <a:ea typeface="宋体" panose="02010600030101010101" pitchFamily="2" charset="-122"/>
              </a:rPr>
              <a:t>组成：</a:t>
            </a:r>
            <a:r>
              <a:rPr lang="zh-CN" altLang="en-US" sz="3200" dirty="0">
                <a:effectLst>
                  <a:outerShdw blurRad="38100" dist="38100" dir="2700000">
                    <a:srgbClr val="C0C0C0"/>
                  </a:outerShdw>
                </a:effectLst>
                <a:latin typeface="Verdana" panose="020B0604030504040204" pitchFamily="34" charset="0"/>
                <a:ea typeface="宋体" panose="02010600030101010101" pitchFamily="2" charset="-122"/>
              </a:rPr>
              <a:t>由糖胺聚糖和核心蛋白（</a:t>
            </a:r>
            <a:r>
              <a:rPr lang="en-US" altLang="zh-CN" sz="3200" dirty="0">
                <a:effectLst>
                  <a:outerShdw blurRad="38100" dist="38100" dir="2700000">
                    <a:srgbClr val="C0C0C0"/>
                  </a:outerShdw>
                </a:effectLst>
                <a:latin typeface="Verdana" panose="020B0604030504040204" pitchFamily="34" charset="0"/>
                <a:ea typeface="宋体" panose="02010600030101010101" pitchFamily="2" charset="-122"/>
              </a:rPr>
              <a:t>core protein</a:t>
            </a:r>
            <a:r>
              <a:rPr lang="zh-CN" altLang="en-US" sz="3200" dirty="0">
                <a:effectLst>
                  <a:outerShdw blurRad="38100" dist="38100" dir="2700000">
                    <a:srgbClr val="C0C0C0"/>
                  </a:outerShdw>
                </a:effectLst>
                <a:latin typeface="Verdana" panose="020B0604030504040204" pitchFamily="34" charset="0"/>
                <a:ea typeface="宋体" panose="02010600030101010101" pitchFamily="2" charset="-122"/>
              </a:rPr>
              <a:t>）共价连接形成的巨分子，是糖和蛋白质的复合物。含糖量达</a:t>
            </a:r>
            <a:r>
              <a:rPr lang="en-US" altLang="zh-CN" sz="3200" dirty="0">
                <a:effectLst>
                  <a:outerShdw blurRad="38100" dist="38100" dir="2700000">
                    <a:srgbClr val="C0C0C0"/>
                  </a:outerShdw>
                </a:effectLst>
                <a:latin typeface="Verdana" panose="020B0604030504040204" pitchFamily="34" charset="0"/>
                <a:ea typeface="宋体" panose="02010600030101010101" pitchFamily="2" charset="-122"/>
              </a:rPr>
              <a:t>90</a:t>
            </a:r>
            <a:r>
              <a:rPr lang="zh-CN" altLang="en-US" sz="3200" dirty="0">
                <a:effectLst>
                  <a:outerShdw blurRad="38100" dist="38100" dir="2700000">
                    <a:srgbClr val="C0C0C0"/>
                  </a:outerShdw>
                </a:effectLst>
                <a:latin typeface="Verdana" panose="020B0604030504040204" pitchFamily="34" charset="0"/>
                <a:ea typeface="宋体" panose="02010600030101010101" pitchFamily="2" charset="-122"/>
              </a:rPr>
              <a:t>－</a:t>
            </a:r>
            <a:r>
              <a:rPr lang="en-US" altLang="zh-CN" sz="3200" dirty="0">
                <a:effectLst>
                  <a:outerShdw blurRad="38100" dist="38100" dir="2700000">
                    <a:srgbClr val="C0C0C0"/>
                  </a:outerShdw>
                </a:effectLst>
                <a:latin typeface="Verdana" panose="020B0604030504040204" pitchFamily="34" charset="0"/>
                <a:ea typeface="宋体" panose="02010600030101010101" pitchFamily="2" charset="-122"/>
              </a:rPr>
              <a:t>95</a:t>
            </a:r>
            <a:r>
              <a:rPr lang="zh-CN" altLang="en-US" sz="3200" dirty="0">
                <a:effectLst>
                  <a:outerShdw blurRad="38100" dist="38100" dir="2700000">
                    <a:srgbClr val="C0C0C0"/>
                  </a:outerShdw>
                </a:effectLst>
                <a:latin typeface="Verdana" panose="020B0604030504040204" pitchFamily="34" charset="0"/>
                <a:ea typeface="宋体" panose="02010600030101010101" pitchFamily="2" charset="-122"/>
              </a:rPr>
              <a:t>％。</a:t>
            </a:r>
            <a:endParaRPr lang="zh-CN" altLang="en-US" sz="3200" dirty="0">
              <a:effectLst>
                <a:outerShdw blurRad="38100" dist="38100" dir="2700000">
                  <a:srgbClr val="C0C0C0"/>
                </a:outerShdw>
              </a:effectLst>
              <a:latin typeface="Verdana" panose="020B0604030504040204" pitchFamily="34" charset="0"/>
              <a:ea typeface="宋体" panose="02010600030101010101" pitchFamily="2" charset="-122"/>
            </a:endParaRPr>
          </a:p>
        </p:txBody>
      </p:sp>
      <p:sp>
        <p:nvSpPr>
          <p:cNvPr id="300038" name="矩形 30003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押钎锌铜病渍眼民甭拇耪歇玛惨生要敏淬泼胆郊簿渺谴林绝屯泛峦扦捍莫细胞的社会联系课件细胞的社会联系课件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0036"/>
                                        </p:tgtEl>
                                        <p:attrNameLst>
                                          <p:attrName>style.visibility</p:attrName>
                                        </p:attrNameLst>
                                      </p:cBhvr>
                                      <p:to>
                                        <p:strVal val="visible"/>
                                      </p:to>
                                    </p:set>
                                    <p:animEffect transition="in" filter="dissolve">
                                      <p:cBhvr>
                                        <p:cTn id="7" dur="500"/>
                                        <p:tgtEl>
                                          <p:spTgt spid="30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10" name="标题 299009"/>
          <p:cNvSpPr>
            <a:spLocks noGrp="1"/>
          </p:cNvSpPr>
          <p:nvPr>
            <p:ph type="title"/>
          </p:nvPr>
        </p:nvSpPr>
        <p:spPr/>
        <p:txBody>
          <a:bodyPr anchor="ctr" anchorCtr="1"/>
          <a:p>
            <a:endParaRPr dirty="0"/>
          </a:p>
        </p:txBody>
      </p:sp>
      <p:sp>
        <p:nvSpPr>
          <p:cNvPr id="299011" name="文本占位符 299010"/>
          <p:cNvSpPr>
            <a:spLocks noGrp="1"/>
          </p:cNvSpPr>
          <p:nvPr>
            <p:ph type="body" idx="1"/>
          </p:nvPr>
        </p:nvSpPr>
        <p:spPr/>
        <p:txBody>
          <a:bodyPr/>
          <a:p>
            <a:pPr>
              <a:lnSpc>
                <a:spcPct val="80000"/>
              </a:lnSpc>
              <a:buChar char="n"/>
            </a:pPr>
            <a:endParaRPr lang="en-US" altLang="zh-CN" sz="2800" b="1" dirty="0"/>
          </a:p>
          <a:p>
            <a:pPr>
              <a:lnSpc>
                <a:spcPct val="80000"/>
              </a:lnSpc>
              <a:buChar char="n"/>
            </a:pPr>
            <a:r>
              <a:rPr lang="zh-CN" altLang="en-US" sz="2800" b="1" dirty="0"/>
              <a:t>存在形式：</a:t>
            </a:r>
            <a:r>
              <a:rPr lang="zh-CN" altLang="en-US" sz="2800" dirty="0">
                <a:effectLst/>
              </a:rPr>
              <a:t>在很多组织中，以单分子形式存在；具有显著的多态性，可以含有不同的核心蛋白以及长度和成分不同的多糖。分布于细胞表面、所有结缔组织和细胞外基质。</a:t>
            </a:r>
            <a:endParaRPr lang="zh-CN" altLang="en-US" sz="2800" dirty="0">
              <a:effectLst/>
            </a:endParaRPr>
          </a:p>
          <a:p>
            <a:pPr>
              <a:lnSpc>
                <a:spcPct val="80000"/>
              </a:lnSpc>
              <a:buChar char="n"/>
            </a:pPr>
            <a:r>
              <a:rPr lang="zh-CN" altLang="en-US" sz="2800" b="1" dirty="0"/>
              <a:t>功能：</a:t>
            </a:r>
            <a:endParaRPr lang="zh-CN" altLang="en-US" sz="2800" b="1" dirty="0"/>
          </a:p>
          <a:p>
            <a:pPr>
              <a:lnSpc>
                <a:spcPct val="80000"/>
              </a:lnSpc>
              <a:buFont typeface="Wingdings" panose="05000000000000000000" pitchFamily="2" charset="2"/>
              <a:buChar char="Ø"/>
            </a:pPr>
            <a:r>
              <a:rPr lang="zh-CN" altLang="en-US" sz="2800" dirty="0">
                <a:effectLst/>
              </a:rPr>
              <a:t>形成多孔、吸水的胶状物，保护细胞，抗挤压。</a:t>
            </a:r>
            <a:endParaRPr lang="zh-CN" altLang="en-US" sz="2800" dirty="0">
              <a:effectLst/>
            </a:endParaRPr>
          </a:p>
          <a:p>
            <a:pPr>
              <a:lnSpc>
                <a:spcPct val="80000"/>
              </a:lnSpc>
              <a:buFont typeface="Wingdings" panose="05000000000000000000" pitchFamily="2" charset="2"/>
              <a:buChar char="Ø"/>
            </a:pPr>
            <a:r>
              <a:rPr lang="zh-CN" altLang="en-US" sz="2800" dirty="0">
                <a:effectLst/>
              </a:rPr>
              <a:t>可与成纤维细胞生长因子，转化生长因子结合，有利于激素分子与细胞表面受体结合，完成信号转导。</a:t>
            </a:r>
            <a:endParaRPr lang="zh-CN" altLang="en-US" sz="2800" dirty="0">
              <a:effectLst/>
            </a:endParaRPr>
          </a:p>
          <a:p>
            <a:pPr>
              <a:lnSpc>
                <a:spcPct val="80000"/>
              </a:lnSpc>
              <a:buFont typeface="Wingdings" panose="05000000000000000000" pitchFamily="2" charset="2"/>
              <a:buChar char="Ø"/>
            </a:pPr>
            <a:r>
              <a:rPr lang="zh-CN" altLang="en-US" sz="2800" dirty="0">
                <a:effectLst/>
              </a:rPr>
              <a:t>部分蛋白聚糖参与基膜的构成。</a:t>
            </a:r>
            <a:endParaRPr lang="zh-CN" altLang="en-US" sz="2800" dirty="0">
              <a:effectLst/>
            </a:endParaRPr>
          </a:p>
        </p:txBody>
      </p:sp>
      <p:sp>
        <p:nvSpPr>
          <p:cNvPr id="299012" name="矩形 29901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吊代拈秽溉痈眯冗否处蛆尽孙憨汐鞋销坟塑宿横探蛆晰姻亚词某弄亨拇荧细胞的社会联系课件细胞的社会联系课件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6" name="标题 303105"/>
          <p:cNvSpPr>
            <a:spLocks noGrp="1"/>
          </p:cNvSpPr>
          <p:nvPr>
            <p:ph type="title"/>
          </p:nvPr>
        </p:nvSpPr>
        <p:spPr/>
        <p:txBody>
          <a:bodyPr anchor="ctr" anchorCtr="1"/>
          <a:p>
            <a:pPr>
              <a:buClrTx/>
              <a:buSzTx/>
              <a:buFontTx/>
              <a:buNone/>
            </a:pPr>
            <a:r>
              <a:rPr lang="zh-CN" altLang="en-US" b="1" dirty="0"/>
              <a:t>四、层粘连蛋白和纤连蛋白</a:t>
            </a:r>
            <a:endParaRPr lang="zh-CN" altLang="en-US" b="1" dirty="0"/>
          </a:p>
        </p:txBody>
      </p:sp>
      <p:sp>
        <p:nvSpPr>
          <p:cNvPr id="303107" name="文本占位符 303106"/>
          <p:cNvSpPr>
            <a:spLocks noGrp="1"/>
          </p:cNvSpPr>
          <p:nvPr>
            <p:ph type="body" idx="1"/>
          </p:nvPr>
        </p:nvSpPr>
        <p:spPr/>
        <p:txBody>
          <a:bodyPr/>
          <a:p>
            <a:pPr>
              <a:buChar char="n"/>
            </a:pPr>
            <a:endParaRPr lang="en-US" altLang="zh-CN" dirty="0">
              <a:effectLst/>
            </a:endParaRPr>
          </a:p>
          <a:p>
            <a:pPr>
              <a:buNone/>
            </a:pPr>
            <a:r>
              <a:rPr lang="en-US" altLang="zh-CN" dirty="0">
                <a:effectLst/>
              </a:rPr>
              <a:t>  </a:t>
            </a:r>
            <a:r>
              <a:rPr lang="zh-CN" altLang="en-US" dirty="0">
                <a:effectLst/>
              </a:rPr>
              <a:t>层粘连蛋白和纤连蛋白是目前了解最清楚的非胶原蛋白，具有多格结构域，提供了胞外基质中大分子与细胞表面受体特异性结合的位点。</a:t>
            </a:r>
            <a:endParaRPr lang="zh-CN" altLang="en-US" dirty="0">
              <a:effectLst/>
            </a:endParaRPr>
          </a:p>
        </p:txBody>
      </p:sp>
      <p:sp>
        <p:nvSpPr>
          <p:cNvPr id="303108" name="矩形 30310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如略饥衷端硝抚犁步阁浩傲笼藏荆郸馅损枚绅占恨售痔搜却注汛同蠢帜番细胞的社会联系课件细胞的社会联系课件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30" name="标题 304129"/>
          <p:cNvSpPr>
            <a:spLocks noGrp="1"/>
          </p:cNvSpPr>
          <p:nvPr>
            <p:ph type="title"/>
          </p:nvPr>
        </p:nvSpPr>
        <p:spPr/>
        <p:txBody>
          <a:bodyPr anchor="ctr" anchorCtr="1"/>
          <a:p>
            <a:pPr>
              <a:buClrTx/>
              <a:buSzTx/>
              <a:buFontTx/>
              <a:buNone/>
            </a:pPr>
            <a:r>
              <a:rPr lang="zh-CN" altLang="en-US" sz="4000" b="1" dirty="0"/>
              <a:t>纤连蛋白（</a:t>
            </a:r>
            <a:r>
              <a:rPr lang="en-US" altLang="zh-CN" sz="4000" b="1" dirty="0"/>
              <a:t>fibronectin</a:t>
            </a:r>
            <a:r>
              <a:rPr lang="zh-CN" altLang="en-US" sz="4000" b="1" dirty="0"/>
              <a:t>，</a:t>
            </a:r>
            <a:r>
              <a:rPr lang="en-US" altLang="zh-CN" sz="4000" b="1" dirty="0"/>
              <a:t>FN</a:t>
            </a:r>
            <a:r>
              <a:rPr lang="zh-CN" altLang="en-US" sz="4000" b="1" dirty="0"/>
              <a:t>）</a:t>
            </a:r>
            <a:br>
              <a:rPr lang="zh-CN" altLang="en-US" sz="4000" b="1" dirty="0"/>
            </a:br>
            <a:endParaRPr lang="zh-CN" altLang="en-US" sz="4000" b="1" dirty="0"/>
          </a:p>
        </p:txBody>
      </p:sp>
      <p:sp>
        <p:nvSpPr>
          <p:cNvPr id="304131" name="文本占位符 304130"/>
          <p:cNvSpPr>
            <a:spLocks noGrp="1"/>
          </p:cNvSpPr>
          <p:nvPr>
            <p:ph type="body" idx="1"/>
          </p:nvPr>
        </p:nvSpPr>
        <p:spPr/>
        <p:txBody>
          <a:bodyPr/>
          <a:p>
            <a:pPr marL="609600" indent="-609600">
              <a:buChar char="n"/>
            </a:pPr>
            <a:r>
              <a:rPr lang="zh-CN" altLang="en-US" b="1" dirty="0"/>
              <a:t>组成</a:t>
            </a:r>
            <a:r>
              <a:rPr lang="zh-CN" altLang="en-US" dirty="0">
                <a:effectLst/>
              </a:rPr>
              <a:t>：高分子量糖蛋白，由</a:t>
            </a:r>
            <a:r>
              <a:rPr lang="en-US" altLang="zh-CN" dirty="0">
                <a:effectLst/>
              </a:rPr>
              <a:t>2</a:t>
            </a:r>
            <a:r>
              <a:rPr lang="zh-CN" altLang="en-US" dirty="0">
                <a:effectLst/>
              </a:rPr>
              <a:t>个亚单位组成，在</a:t>
            </a:r>
            <a:r>
              <a:rPr lang="en-US" altLang="zh-CN" dirty="0">
                <a:effectLst/>
              </a:rPr>
              <a:t>C</a:t>
            </a:r>
            <a:r>
              <a:rPr lang="zh-CN" altLang="en-US" dirty="0">
                <a:effectLst/>
              </a:rPr>
              <a:t>端形成两个二硫键交联。已鉴定的</a:t>
            </a:r>
            <a:r>
              <a:rPr lang="en-US" altLang="zh-CN" dirty="0">
                <a:effectLst/>
              </a:rPr>
              <a:t>FN</a:t>
            </a:r>
            <a:r>
              <a:rPr lang="zh-CN" altLang="en-US" dirty="0">
                <a:effectLst/>
              </a:rPr>
              <a:t>亚单位</a:t>
            </a:r>
            <a:r>
              <a:rPr lang="en-US" altLang="zh-CN" dirty="0">
                <a:effectLst/>
              </a:rPr>
              <a:t>20</a:t>
            </a:r>
            <a:r>
              <a:rPr lang="zh-CN" altLang="en-US" dirty="0">
                <a:effectLst/>
              </a:rPr>
              <a:t>种以上，纤连蛋白是由同一基因编码，转录后不同方式拼接而形成的多种异型分子。</a:t>
            </a:r>
            <a:endParaRPr lang="zh-CN" altLang="en-US" dirty="0">
              <a:effectLst/>
            </a:endParaRPr>
          </a:p>
        </p:txBody>
      </p:sp>
      <p:pic>
        <p:nvPicPr>
          <p:cNvPr id="304132" name="图片 304131" descr="AXA14"/>
          <p:cNvPicPr>
            <a:picLocks noChangeAspect="1"/>
          </p:cNvPicPr>
          <p:nvPr/>
        </p:nvPicPr>
        <p:blipFill>
          <a:blip r:embed="rId1"/>
          <a:stretch>
            <a:fillRect/>
          </a:stretch>
        </p:blipFill>
        <p:spPr>
          <a:xfrm>
            <a:off x="4716463" y="3933825"/>
            <a:ext cx="3708400" cy="2132013"/>
          </a:xfrm>
          <a:prstGeom prst="rect">
            <a:avLst/>
          </a:prstGeom>
          <a:noFill/>
          <a:ln w="9525">
            <a:noFill/>
          </a:ln>
        </p:spPr>
      </p:pic>
      <p:sp>
        <p:nvSpPr>
          <p:cNvPr id="304133" name="矩形 30413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间弛空吼誓整得隧柏玉励酬瓮绰醇诱喘靳怕抄鸿炮丑裁两悸每棠删阴脉湍细胞的社会联系课件细胞的社会联系课件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Effect transition="in" filter="box(out)">
                                      <p:cBhvr>
                                        <p:cTn id="7" dur="500"/>
                                        <p:tgtEl>
                                          <p:spTgt spid="304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4" name="标题 305153"/>
          <p:cNvSpPr>
            <a:spLocks noGrp="1"/>
          </p:cNvSpPr>
          <p:nvPr>
            <p:ph type="title"/>
          </p:nvPr>
        </p:nvSpPr>
        <p:spPr/>
        <p:txBody>
          <a:bodyPr anchor="ctr" anchorCtr="1"/>
          <a:p>
            <a:endParaRPr dirty="0"/>
          </a:p>
        </p:txBody>
      </p:sp>
      <p:sp>
        <p:nvSpPr>
          <p:cNvPr id="305155" name="文本占位符 305154"/>
          <p:cNvSpPr>
            <a:spLocks noGrp="1"/>
          </p:cNvSpPr>
          <p:nvPr>
            <p:ph type="body" idx="1"/>
          </p:nvPr>
        </p:nvSpPr>
        <p:spPr/>
        <p:txBody>
          <a:bodyPr/>
          <a:p>
            <a:pPr>
              <a:lnSpc>
                <a:spcPct val="90000"/>
              </a:lnSpc>
              <a:buChar char="n"/>
            </a:pPr>
            <a:r>
              <a:rPr lang="zh-CN" altLang="en-US" sz="2400" b="1" dirty="0"/>
              <a:t>结构</a:t>
            </a:r>
            <a:r>
              <a:rPr lang="zh-CN" altLang="en-US" sz="2400" dirty="0">
                <a:effectLst/>
              </a:rPr>
              <a:t>：每条</a:t>
            </a:r>
            <a:r>
              <a:rPr lang="en-US" altLang="zh-CN" sz="2400" dirty="0">
                <a:effectLst/>
              </a:rPr>
              <a:t>FN</a:t>
            </a:r>
            <a:r>
              <a:rPr lang="zh-CN" altLang="en-US" sz="2400" dirty="0">
                <a:effectLst/>
              </a:rPr>
              <a:t>有</a:t>
            </a:r>
            <a:r>
              <a:rPr lang="en-US" altLang="zh-CN" sz="2400" dirty="0">
                <a:effectLst/>
              </a:rPr>
              <a:t>5</a:t>
            </a:r>
            <a:r>
              <a:rPr lang="zh-CN" altLang="en-US" sz="2400" dirty="0">
                <a:effectLst/>
              </a:rPr>
              <a:t>－</a:t>
            </a:r>
            <a:r>
              <a:rPr lang="en-US" altLang="zh-CN" sz="2400" dirty="0">
                <a:effectLst/>
              </a:rPr>
              <a:t>7</a:t>
            </a:r>
            <a:r>
              <a:rPr lang="zh-CN" altLang="en-US" sz="2400" dirty="0">
                <a:effectLst/>
              </a:rPr>
              <a:t>个有特定功能的结构域，具有与细胞表面受体、胶原、血纤蛋白、硫酸蛋白多糖的高亲合性的结合部位。</a:t>
            </a:r>
            <a:endParaRPr lang="zh-CN" altLang="en-US" sz="2400" dirty="0">
              <a:effectLst/>
            </a:endParaRPr>
          </a:p>
          <a:p>
            <a:pPr>
              <a:lnSpc>
                <a:spcPct val="90000"/>
              </a:lnSpc>
              <a:buChar char="n"/>
            </a:pPr>
            <a:r>
              <a:rPr lang="zh-CN" altLang="en-US" sz="2400" b="1" dirty="0"/>
              <a:t>功能：</a:t>
            </a:r>
            <a:endParaRPr lang="zh-CN" altLang="en-US" sz="2400" b="1" dirty="0"/>
          </a:p>
          <a:p>
            <a:pPr>
              <a:lnSpc>
                <a:spcPct val="90000"/>
              </a:lnSpc>
              <a:buFont typeface="Wingdings" panose="05000000000000000000" pitchFamily="2" charset="2"/>
              <a:buChar char="Ø"/>
            </a:pPr>
            <a:r>
              <a:rPr lang="zh-CN" altLang="en-US" sz="2400" dirty="0">
                <a:effectLst/>
              </a:rPr>
              <a:t>纤连蛋白的表面受体是整联蛋白的家族成员，有的纤连蛋白含有</a:t>
            </a:r>
            <a:r>
              <a:rPr lang="en-US" altLang="zh-CN" sz="2400" dirty="0">
                <a:effectLst/>
              </a:rPr>
              <a:t>RGD</a:t>
            </a:r>
            <a:r>
              <a:rPr lang="zh-CN" altLang="en-US" sz="2400" dirty="0">
                <a:effectLst/>
              </a:rPr>
              <a:t>结构域，结合细胞表面受体，介导细胞的粘着。</a:t>
            </a:r>
            <a:endParaRPr lang="zh-CN" altLang="en-US" sz="2400" dirty="0">
              <a:effectLst/>
            </a:endParaRPr>
          </a:p>
          <a:p>
            <a:pPr>
              <a:lnSpc>
                <a:spcPct val="90000"/>
              </a:lnSpc>
              <a:buFont typeface="Wingdings" panose="05000000000000000000" pitchFamily="2" charset="2"/>
              <a:buChar char="Ø"/>
            </a:pPr>
            <a:r>
              <a:rPr lang="zh-CN" altLang="en-US" sz="2400" dirty="0">
                <a:effectLst/>
              </a:rPr>
              <a:t>通过结合细胞表面受体和胶原等胞外基质成分，将细胞锚定在胞外基质上，参与维持细胞形态。</a:t>
            </a:r>
            <a:endParaRPr lang="zh-CN" altLang="en-US" sz="2400" dirty="0">
              <a:effectLst/>
            </a:endParaRPr>
          </a:p>
          <a:p>
            <a:pPr>
              <a:lnSpc>
                <a:spcPct val="90000"/>
              </a:lnSpc>
              <a:buFont typeface="Wingdings" panose="05000000000000000000" pitchFamily="2" charset="2"/>
              <a:buChar char="Ø"/>
            </a:pPr>
            <a:r>
              <a:rPr lang="zh-CN" altLang="en-US" sz="2400" dirty="0">
                <a:effectLst/>
              </a:rPr>
              <a:t>多种癌细胞不能合成纤连蛋白，失去正常的形态，脱离胞外基质。纤连蛋白涉及细胞的癌变与迁移。</a:t>
            </a:r>
            <a:endParaRPr lang="zh-CN" altLang="en-US" sz="2400" dirty="0">
              <a:effectLst/>
            </a:endParaRPr>
          </a:p>
          <a:p>
            <a:pPr>
              <a:lnSpc>
                <a:spcPct val="90000"/>
              </a:lnSpc>
              <a:buFont typeface="Wingdings" panose="05000000000000000000" pitchFamily="2" charset="2"/>
              <a:buChar char="Ø"/>
            </a:pPr>
            <a:r>
              <a:rPr lang="zh-CN" altLang="en-US" sz="2400" dirty="0">
                <a:effectLst/>
              </a:rPr>
              <a:t>增强细胞间的粘连及细胞与基质的粘连；参与胚胎发育；参与创伤修复，促进细胞的迁移。</a:t>
            </a:r>
            <a:endParaRPr lang="zh-CN" altLang="en-US" sz="2400" dirty="0">
              <a:effectLst/>
            </a:endParaRPr>
          </a:p>
        </p:txBody>
      </p:sp>
      <p:sp>
        <p:nvSpPr>
          <p:cNvPr id="305156" name="矩形 30515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媚选版贿蔫绒刻腆犁造仔踌聋坏貌肆悲点抱姐稗忆胎妆赛勉左历互痞力犊细胞的社会联系课件细胞的社会联系课件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0770" name="图片 160769" descr="99xctA-22"/>
          <p:cNvPicPr>
            <a:picLocks noChangeAspect="1"/>
          </p:cNvPicPr>
          <p:nvPr/>
        </p:nvPicPr>
        <p:blipFill>
          <a:blip r:embed="rId1"/>
          <a:stretch>
            <a:fillRect/>
          </a:stretch>
        </p:blipFill>
        <p:spPr>
          <a:xfrm>
            <a:off x="323850" y="1582738"/>
            <a:ext cx="8135938" cy="4276725"/>
          </a:xfrm>
          <a:prstGeom prst="rect">
            <a:avLst/>
          </a:prstGeom>
          <a:noFill/>
          <a:ln w="9525">
            <a:noFill/>
          </a:ln>
        </p:spPr>
      </p:pic>
      <p:sp>
        <p:nvSpPr>
          <p:cNvPr id="160771" name="标题 160770"/>
          <p:cNvSpPr>
            <a:spLocks noGrp="1"/>
          </p:cNvSpPr>
          <p:nvPr>
            <p:ph type="title" idx="4294967295"/>
          </p:nvPr>
        </p:nvSpPr>
        <p:spPr>
          <a:xfrm>
            <a:off x="395288" y="260350"/>
            <a:ext cx="7696200" cy="533400"/>
          </a:xfrm>
        </p:spPr>
        <p:txBody>
          <a:bodyPr anchor="ctr" anchorCtr="1"/>
          <a:p>
            <a:pPr algn="l">
              <a:buClrTx/>
              <a:buSzTx/>
              <a:buFontTx/>
              <a:buNone/>
            </a:pPr>
            <a:r>
              <a:rPr lang="en-US" altLang="zh-CN" sz="3600" b="1" dirty="0">
                <a:solidFill>
                  <a:schemeClr val="tx1"/>
                </a:solidFill>
                <a:latin typeface="Times New Roman" panose="02020603050405020304" pitchFamily="18" charset="0"/>
                <a:ea typeface="长城楷体" pitchFamily="49" charset="-122"/>
              </a:rPr>
              <a:t>4.2.2 </a:t>
            </a:r>
            <a:r>
              <a:rPr lang="zh-CN" altLang="en-US" sz="3600" b="1" dirty="0">
                <a:solidFill>
                  <a:schemeClr val="tx1"/>
                </a:solidFill>
                <a:latin typeface="Times New Roman" panose="02020603050405020304" pitchFamily="18" charset="0"/>
                <a:ea typeface="长城楷体" pitchFamily="49" charset="-122"/>
              </a:rPr>
              <a:t>细胞外基质</a:t>
            </a:r>
            <a:endParaRPr lang="zh-CN" altLang="en-US" sz="3600" b="1" dirty="0">
              <a:solidFill>
                <a:schemeClr val="tx1"/>
              </a:solidFill>
              <a:latin typeface="Times New Roman" panose="02020603050405020304" pitchFamily="18" charset="0"/>
              <a:ea typeface="长城楷体" pitchFamily="49" charset="-122"/>
            </a:endParaRPr>
          </a:p>
        </p:txBody>
      </p:sp>
      <p:sp>
        <p:nvSpPr>
          <p:cNvPr id="160779" name="矩形 16077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汝邱过咋洱缚绎拾嚷腿目骏实来哆仿浦缺跪牧坏兑侯呈砌停柜图坑袱棋有细胞的社会联系课件细胞的社会联系课件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animEffect transition="in" filter="dissolve">
                                      <p:cBhvr>
                                        <p:cTn id="7" dur="500"/>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8" name="标题 306177"/>
          <p:cNvSpPr>
            <a:spLocks noGrp="1"/>
          </p:cNvSpPr>
          <p:nvPr>
            <p:ph type="title"/>
          </p:nvPr>
        </p:nvSpPr>
        <p:spPr/>
        <p:txBody>
          <a:bodyPr anchor="ctr" anchorCtr="1"/>
          <a:p>
            <a:pPr>
              <a:buClrTx/>
              <a:buSzTx/>
              <a:buFontTx/>
              <a:buNone/>
            </a:pPr>
            <a:r>
              <a:rPr lang="en-US" altLang="zh-CN" b="1" dirty="0"/>
              <a:t>2</a:t>
            </a:r>
            <a:r>
              <a:rPr lang="zh-CN" altLang="en-US" b="1" dirty="0"/>
              <a:t>．层粘连蛋白（</a:t>
            </a:r>
            <a:r>
              <a:rPr lang="en-US" altLang="zh-CN" b="1" dirty="0"/>
              <a:t>laminin</a:t>
            </a:r>
            <a:r>
              <a:rPr lang="zh-CN" altLang="en-US" b="1" dirty="0"/>
              <a:t>，</a:t>
            </a:r>
            <a:r>
              <a:rPr lang="en-US" altLang="zh-CN" b="1" dirty="0"/>
              <a:t>LN)</a:t>
            </a:r>
            <a:endParaRPr lang="en-US" altLang="zh-CN" b="1" dirty="0"/>
          </a:p>
        </p:txBody>
      </p:sp>
      <p:sp>
        <p:nvSpPr>
          <p:cNvPr id="306179" name="文本占位符 306178"/>
          <p:cNvSpPr>
            <a:spLocks noGrp="1"/>
          </p:cNvSpPr>
          <p:nvPr>
            <p:ph type="body" idx="1"/>
          </p:nvPr>
        </p:nvSpPr>
        <p:spPr/>
        <p:txBody>
          <a:bodyPr/>
          <a:p>
            <a:pPr>
              <a:buChar char="n"/>
            </a:pPr>
            <a:endParaRPr lang="en-US" altLang="zh-CN" dirty="0">
              <a:effectLst/>
            </a:endParaRPr>
          </a:p>
          <a:p>
            <a:pPr>
              <a:buNone/>
            </a:pPr>
            <a:r>
              <a:rPr lang="zh-CN" altLang="en-US" dirty="0">
                <a:effectLst/>
              </a:rPr>
              <a:t>是一种高分子糖蛋白，由三条肽链（ </a:t>
            </a:r>
            <a:r>
              <a:rPr lang="en-US" altLang="zh-CN" dirty="0">
                <a:effectLst/>
              </a:rPr>
              <a:t>α</a:t>
            </a:r>
            <a:r>
              <a:rPr lang="zh-CN" altLang="en-US" dirty="0">
                <a:effectLst/>
              </a:rPr>
              <a:t>、</a:t>
            </a:r>
            <a:r>
              <a:rPr lang="en-US" altLang="zh-CN" dirty="0">
                <a:effectLst/>
              </a:rPr>
              <a:t>β</a:t>
            </a:r>
            <a:r>
              <a:rPr lang="zh-CN" altLang="en-US" dirty="0">
                <a:effectLst/>
              </a:rPr>
              <a:t>、</a:t>
            </a:r>
            <a:r>
              <a:rPr lang="en-US" altLang="zh-CN" dirty="0">
                <a:effectLst/>
              </a:rPr>
              <a:t>γ</a:t>
            </a:r>
            <a:r>
              <a:rPr lang="zh-CN" altLang="en-US" dirty="0">
                <a:effectLst/>
              </a:rPr>
              <a:t>）借二硫键交联成的十字形分子。</a:t>
            </a:r>
            <a:endParaRPr lang="zh-CN" altLang="en-US" dirty="0">
              <a:effectLst/>
            </a:endParaRPr>
          </a:p>
        </p:txBody>
      </p:sp>
      <p:pic>
        <p:nvPicPr>
          <p:cNvPr id="306180" name="图片 306179" descr="AXA15"/>
          <p:cNvPicPr>
            <a:picLocks noChangeAspect="1"/>
          </p:cNvPicPr>
          <p:nvPr/>
        </p:nvPicPr>
        <p:blipFill>
          <a:blip r:embed="rId1"/>
          <a:stretch>
            <a:fillRect/>
          </a:stretch>
        </p:blipFill>
        <p:spPr>
          <a:xfrm>
            <a:off x="1619250" y="3429000"/>
            <a:ext cx="3311525" cy="2962275"/>
          </a:xfrm>
          <a:prstGeom prst="rect">
            <a:avLst/>
          </a:prstGeom>
          <a:noFill/>
          <a:ln w="9525">
            <a:noFill/>
          </a:ln>
        </p:spPr>
      </p:pic>
      <p:sp>
        <p:nvSpPr>
          <p:cNvPr id="306181" name="矩形 306180"/>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补煞健牙赖峡寺撑转妊她惊尾俐没蝴靡侍犁屹弹婚胆壶植忱螺嫂砸卯邱熏细胞的社会联系课件细胞的社会联系课件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6180"/>
                                        </p:tgtEl>
                                        <p:attrNameLst>
                                          <p:attrName>style.visibility</p:attrName>
                                        </p:attrNameLst>
                                      </p:cBhvr>
                                      <p:to>
                                        <p:strVal val="visible"/>
                                      </p:to>
                                    </p:set>
                                    <p:animEffect transition="in" filter="wipe(left)">
                                      <p:cBhvr>
                                        <p:cTn id="7" dur="500"/>
                                        <p:tgtEl>
                                          <p:spTgt spid="306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2" name="标题 307201"/>
          <p:cNvSpPr>
            <a:spLocks noGrp="1"/>
          </p:cNvSpPr>
          <p:nvPr>
            <p:ph type="title"/>
          </p:nvPr>
        </p:nvSpPr>
        <p:spPr/>
        <p:txBody>
          <a:bodyPr anchor="ctr" anchorCtr="1"/>
          <a:p>
            <a:endParaRPr dirty="0"/>
          </a:p>
        </p:txBody>
      </p:sp>
      <p:sp>
        <p:nvSpPr>
          <p:cNvPr id="307203" name="文本占位符 307202"/>
          <p:cNvSpPr>
            <a:spLocks noGrp="1"/>
          </p:cNvSpPr>
          <p:nvPr>
            <p:ph type="body" idx="1"/>
          </p:nvPr>
        </p:nvSpPr>
        <p:spPr/>
        <p:txBody>
          <a:bodyPr/>
          <a:p>
            <a:pPr>
              <a:buChar char="n"/>
            </a:pPr>
            <a:r>
              <a:rPr lang="zh-CN" altLang="en-US" b="1" dirty="0"/>
              <a:t>功能：</a:t>
            </a:r>
            <a:endParaRPr lang="zh-CN" altLang="en-US" b="1" dirty="0"/>
          </a:p>
          <a:p>
            <a:pPr>
              <a:buFont typeface="Wingdings" panose="05000000000000000000" pitchFamily="2" charset="2"/>
              <a:buChar char="Ø"/>
            </a:pPr>
            <a:r>
              <a:rPr lang="zh-CN" altLang="en-US" dirty="0">
                <a:effectLst/>
              </a:rPr>
              <a:t>是各种动物胚胎和成体组织基膜的主要构成组分。是胚胎发育中最早出现的细胞外基质成分。</a:t>
            </a:r>
            <a:endParaRPr lang="zh-CN" altLang="en-US" dirty="0">
              <a:effectLst/>
            </a:endParaRPr>
          </a:p>
          <a:p>
            <a:pPr>
              <a:buFont typeface="Wingdings" panose="05000000000000000000" pitchFamily="2" charset="2"/>
              <a:buChar char="Ø"/>
            </a:pPr>
            <a:r>
              <a:rPr lang="zh-CN" altLang="en-US" dirty="0">
                <a:effectLst/>
              </a:rPr>
              <a:t>可与胞外基质成分和整联蛋白结合，在细胞表面形成网络结构并将细胞固定在基膜上。</a:t>
            </a:r>
            <a:endParaRPr lang="zh-CN" altLang="en-US" dirty="0">
              <a:effectLst/>
            </a:endParaRPr>
          </a:p>
          <a:p>
            <a:pPr>
              <a:buFont typeface="Wingdings" panose="05000000000000000000" pitchFamily="2" charset="2"/>
              <a:buChar char="Ø"/>
            </a:pPr>
            <a:r>
              <a:rPr lang="zh-CN" altLang="en-US" dirty="0">
                <a:effectLst/>
              </a:rPr>
              <a:t>在胚胎发育及组织分化中具有重要作用。</a:t>
            </a:r>
            <a:endParaRPr lang="zh-CN" altLang="en-US" dirty="0">
              <a:effectLst/>
            </a:endParaRPr>
          </a:p>
          <a:p>
            <a:pPr>
              <a:buFont typeface="Wingdings" panose="05000000000000000000" pitchFamily="2" charset="2"/>
              <a:buChar char="Ø"/>
            </a:pPr>
            <a:endParaRPr lang="zh-CN" altLang="en-US" dirty="0">
              <a:effectLst/>
            </a:endParaRPr>
          </a:p>
        </p:txBody>
      </p:sp>
      <p:sp>
        <p:nvSpPr>
          <p:cNvPr id="307204" name="矩形 30720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诸询疼址骸恳俗粥晕苯给娘又启轰盎及锌公噶革呈韩靠旗釜言裕肌寒博钟细胞的社会联系课件细胞的社会联系课件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文本占位符 274433"/>
          <p:cNvSpPr>
            <a:spLocks noGrp="1"/>
          </p:cNvSpPr>
          <p:nvPr>
            <p:ph type="body" idx="1"/>
          </p:nvPr>
        </p:nvSpPr>
        <p:spPr>
          <a:xfrm>
            <a:off x="323850" y="188913"/>
            <a:ext cx="8820150" cy="6669087"/>
          </a:xfrm>
        </p:spPr>
        <p:txBody>
          <a:bodyPr/>
          <a:p>
            <a:pPr algn="just">
              <a:lnSpc>
                <a:spcPct val="105000"/>
              </a:lnSpc>
              <a:buNone/>
            </a:pPr>
            <a:r>
              <a:rPr lang="en-US" altLang="zh-CN" b="1" dirty="0">
                <a:latin typeface="长城楷体" pitchFamily="49" charset="-122"/>
                <a:ea typeface="长城楷体" pitchFamily="49" charset="-122"/>
                <a:sym typeface="Wingdings 3" pitchFamily="18" charset="2"/>
              </a:rPr>
              <a:t> </a:t>
            </a:r>
            <a:r>
              <a:rPr lang="en-US" altLang="zh-CN" b="1" dirty="0">
                <a:latin typeface="Times New Roman" panose="02020603050405020304" pitchFamily="18" charset="0"/>
                <a:ea typeface="长城楷体" pitchFamily="49" charset="-122"/>
              </a:rPr>
              <a:t>(Laminin, LN)</a:t>
            </a:r>
            <a:r>
              <a:rPr lang="zh-CN" altLang="en-US" b="1" dirty="0">
                <a:latin typeface="Times New Roman" panose="02020603050405020304" pitchFamily="18" charset="0"/>
                <a:ea typeface="长城楷体" pitchFamily="49" charset="-122"/>
              </a:rPr>
              <a:t>层粘连蛋白</a:t>
            </a:r>
            <a:endParaRPr lang="zh-CN" altLang="en-US" b="1" dirty="0">
              <a:latin typeface="Times New Roman" panose="02020603050405020304" pitchFamily="18" charset="0"/>
              <a:ea typeface="长城楷体" pitchFamily="49" charset="-122"/>
            </a:endParaRPr>
          </a:p>
          <a:p>
            <a:pPr>
              <a:lnSpc>
                <a:spcPct val="105000"/>
              </a:lnSpc>
              <a:buNone/>
            </a:pPr>
            <a:r>
              <a:rPr lang="en-US" altLang="zh-CN" b="1" dirty="0">
                <a:latin typeface="Times New Roman" panose="02020603050405020304" pitchFamily="18" charset="0"/>
                <a:cs typeface="Times New Roman" panose="02020603050405020304" pitchFamily="18" charset="0"/>
              </a:rPr>
              <a:t>◆Laminins are a family of extracellular glycoproteins that consist of three different polypeptide chains linked by disulfide bonds and organized into a molecule resembling a cross with three short arms and one long arm     </a:t>
            </a:r>
            <a:endParaRPr lang="en-US" altLang="zh-CN" b="1" dirty="0">
              <a:latin typeface="Times New Roman" panose="02020603050405020304" pitchFamily="18" charset="0"/>
              <a:cs typeface="Times New Roman" panose="02020603050405020304" pitchFamily="18" charset="0"/>
            </a:endParaRPr>
          </a:p>
          <a:p>
            <a:pPr>
              <a:lnSpc>
                <a:spcPct val="105000"/>
              </a:lnSpc>
              <a:buNone/>
            </a:pP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ea typeface="长城楷体" pitchFamily="49" charset="-122"/>
              </a:rPr>
              <a:t>层粘连蛋白主要存在于基膜</a:t>
            </a:r>
            <a:r>
              <a:rPr lang="en-US" altLang="zh-CN" b="1" dirty="0">
                <a:latin typeface="Times New Roman" panose="02020603050405020304" pitchFamily="18" charset="0"/>
                <a:ea typeface="长城楷体" pitchFamily="49" charset="-122"/>
              </a:rPr>
              <a:t>(basal lamina)</a:t>
            </a:r>
            <a:r>
              <a:rPr lang="zh-CN" altLang="en-US" b="1" dirty="0">
                <a:latin typeface="Times New Roman" panose="02020603050405020304" pitchFamily="18" charset="0"/>
                <a:ea typeface="长城楷体" pitchFamily="49" charset="-122"/>
              </a:rPr>
              <a:t>结构中，是基膜的主要结构成分</a:t>
            </a:r>
            <a:endParaRPr lang="zh-CN" altLang="en-US" b="1" dirty="0">
              <a:latin typeface="Times New Roman" panose="02020603050405020304" pitchFamily="18" charset="0"/>
              <a:ea typeface="长城楷体" pitchFamily="49" charset="-122"/>
            </a:endParaRPr>
          </a:p>
        </p:txBody>
      </p:sp>
      <p:sp>
        <p:nvSpPr>
          <p:cNvPr id="274435" name="矩形 27443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搏宅茂衫烧奔伏衡迭疏蟹圆垛投项些蛤扯四弛狮瘴多虚卞账闭碱告蛛狼烹细胞的社会联系课件细胞的社会联系课件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74434">
                                            <p:txEl>
                                              <p:charRg st="0" end="21"/>
                                            </p:txEl>
                                          </p:spTgt>
                                        </p:tgtEl>
                                        <p:attrNameLst>
                                          <p:attrName>style.visibility</p:attrName>
                                        </p:attrNameLst>
                                      </p:cBhvr>
                                      <p:to>
                                        <p:strVal val="visible"/>
                                      </p:to>
                                    </p:set>
                                    <p:anim calcmode="lin" valueType="num">
                                      <p:cBhvr additive="base">
                                        <p:cTn id="7" dur="500" fill="hold"/>
                                        <p:tgtEl>
                                          <p:spTgt spid="274434">
                                            <p:txEl>
                                              <p:charRg st="0" end="2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74434">
                                            <p:txEl>
                                              <p:charRg st="0" end="2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74434">
                                            <p:txEl>
                                              <p:charRg st="21" end="245"/>
                                            </p:txEl>
                                          </p:spTgt>
                                        </p:tgtEl>
                                        <p:attrNameLst>
                                          <p:attrName>style.visibility</p:attrName>
                                        </p:attrNameLst>
                                      </p:cBhvr>
                                      <p:to>
                                        <p:strVal val="visible"/>
                                      </p:to>
                                    </p:set>
                                    <p:anim calcmode="lin" valueType="num">
                                      <p:cBhvr additive="base">
                                        <p:cTn id="13" dur="500" fill="hold"/>
                                        <p:tgtEl>
                                          <p:spTgt spid="274434">
                                            <p:txEl>
                                              <p:charRg st="21" end="245"/>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74434">
                                            <p:txEl>
                                              <p:charRg st="21" end="24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74434">
                                            <p:txEl>
                                              <p:charRg st="245" end="287"/>
                                            </p:txEl>
                                          </p:spTgt>
                                        </p:tgtEl>
                                        <p:attrNameLst>
                                          <p:attrName>style.visibility</p:attrName>
                                        </p:attrNameLst>
                                      </p:cBhvr>
                                      <p:to>
                                        <p:strVal val="visible"/>
                                      </p:to>
                                    </p:set>
                                    <p:anim calcmode="lin" valueType="num">
                                      <p:cBhvr additive="base">
                                        <p:cTn id="19" dur="500" fill="hold"/>
                                        <p:tgtEl>
                                          <p:spTgt spid="274434">
                                            <p:txEl>
                                              <p:charRg st="245" end="287"/>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74434">
                                            <p:txEl>
                                              <p:charRg st="245" end="28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2" name="文本占位符 276481"/>
          <p:cNvSpPr>
            <a:spLocks noGrp="1"/>
          </p:cNvSpPr>
          <p:nvPr>
            <p:ph type="body" idx="1"/>
          </p:nvPr>
        </p:nvSpPr>
        <p:spPr>
          <a:xfrm>
            <a:off x="395288" y="404813"/>
            <a:ext cx="8139112" cy="5310187"/>
          </a:xfrm>
        </p:spPr>
        <p:txBody>
          <a:bodyPr/>
          <a:p>
            <a:pPr algn="just">
              <a:lnSpc>
                <a:spcPct val="120000"/>
              </a:lnSpc>
              <a:buNone/>
            </a:pPr>
            <a:r>
              <a:rPr lang="en-US" altLang="zh-CN" b="1" dirty="0">
                <a:solidFill>
                  <a:schemeClr val="hlink"/>
                </a:solidFill>
                <a:latin typeface="长城楷体" pitchFamily="49" charset="-122"/>
                <a:ea typeface="长城楷体" pitchFamily="49" charset="-122"/>
              </a:rPr>
              <a:t>◆</a:t>
            </a:r>
            <a:r>
              <a:rPr lang="zh-CN" altLang="en-US" b="1" dirty="0">
                <a:latin typeface="Times New Roman" panose="02020603050405020304" pitchFamily="18" charset="0"/>
                <a:ea typeface="长城楷体" pitchFamily="49" charset="-122"/>
              </a:rPr>
              <a:t>层粘连蛋白的功能</a:t>
            </a:r>
            <a:endParaRPr lang="zh-CN" altLang="en-US" b="1" dirty="0">
              <a:latin typeface="Times New Roman" panose="02020603050405020304" pitchFamily="18" charset="0"/>
              <a:ea typeface="长城楷体" pitchFamily="49" charset="-122"/>
            </a:endParaRPr>
          </a:p>
          <a:p>
            <a:pPr algn="just">
              <a:lnSpc>
                <a:spcPct val="120000"/>
              </a:lnSpc>
              <a:buNone/>
            </a:pPr>
            <a:r>
              <a:rPr lang="en-US" altLang="zh-CN" b="1" dirty="0">
                <a:latin typeface="Times New Roman" panose="02020603050405020304" pitchFamily="18" charset="0"/>
                <a:ea typeface="长城楷体" pitchFamily="49" charset="-122"/>
              </a:rPr>
              <a:t>■</a:t>
            </a:r>
            <a:r>
              <a:rPr lang="zh-CN" altLang="en-US" b="1" dirty="0">
                <a:latin typeface="Times New Roman" panose="02020603050405020304" pitchFamily="18" charset="0"/>
                <a:ea typeface="长城楷体" pitchFamily="49" charset="-122"/>
              </a:rPr>
              <a:t>首先作为基膜的主要结构成分对基膜的组装起关键作用。它可作为黏着因子介导细胞黏着于胶原</a:t>
            </a:r>
            <a:r>
              <a:rPr lang="en-US" altLang="zh-CN" b="1" dirty="0">
                <a:latin typeface="Times New Roman" panose="02020603050405020304" pitchFamily="18" charset="0"/>
                <a:ea typeface="长城楷体" pitchFamily="49" charset="-122"/>
              </a:rPr>
              <a:t>,</a:t>
            </a:r>
            <a:r>
              <a:rPr lang="zh-CN" altLang="en-US" b="1" dirty="0">
                <a:latin typeface="Times New Roman" panose="02020603050405020304" pitchFamily="18" charset="0"/>
                <a:ea typeface="长城楷体" pitchFamily="49" charset="-122"/>
              </a:rPr>
              <a:t>使之发生铺展。</a:t>
            </a:r>
            <a:endParaRPr lang="zh-CN" altLang="en-US" b="1" dirty="0">
              <a:latin typeface="Times New Roman" panose="02020603050405020304" pitchFamily="18" charset="0"/>
              <a:ea typeface="长城楷体" pitchFamily="49" charset="-122"/>
            </a:endParaRPr>
          </a:p>
          <a:p>
            <a:pPr>
              <a:lnSpc>
                <a:spcPct val="120000"/>
              </a:lnSpc>
              <a:buNone/>
            </a:pPr>
            <a:r>
              <a:rPr lang="en-US" altLang="zh-CN" b="1" dirty="0">
                <a:latin typeface="Times New Roman" panose="02020603050405020304" pitchFamily="18" charset="0"/>
                <a:ea typeface="长城楷体" pitchFamily="49" charset="-122"/>
              </a:rPr>
              <a:t>■</a:t>
            </a:r>
            <a:r>
              <a:rPr lang="en-US" altLang="zh-CN" b="1" dirty="0">
                <a:latin typeface="Times New Roman" panose="02020603050405020304" pitchFamily="18" charset="0"/>
                <a:cs typeface="Times New Roman" panose="02020603050405020304" pitchFamily="18" charset="0"/>
              </a:rPr>
              <a:t>Extracellular laminins can greatly influence a cell's potential for migration, growth, and differentiation.</a:t>
            </a:r>
            <a:r>
              <a:rPr lang="en-US" altLang="zh-CN" b="1" dirty="0">
                <a:latin typeface="Times New Roman" panose="02020603050405020304" pitchFamily="18" charset="0"/>
                <a:ea typeface="长城楷体" pitchFamily="49" charset="-122"/>
              </a:rPr>
              <a:t> </a:t>
            </a:r>
            <a:endParaRPr lang="en-US" altLang="zh-CN" b="1" dirty="0">
              <a:latin typeface="Times New Roman" panose="02020603050405020304" pitchFamily="18" charset="0"/>
              <a:ea typeface="长城楷体" pitchFamily="49" charset="-122"/>
            </a:endParaRPr>
          </a:p>
        </p:txBody>
      </p:sp>
      <p:sp>
        <p:nvSpPr>
          <p:cNvPr id="276483" name="矩形 27648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往晨鹰扮鹰存忌拔欲伐勇鞭坪谤阑贩怒偷峭誉滩啤伦年掏犹赶耘匀钨哀节细胞的社会联系课件细胞的社会联系课件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482">
                                            <p:txEl>
                                              <p:charRg st="0" end="10"/>
                                            </p:txEl>
                                          </p:spTgt>
                                        </p:tgtEl>
                                        <p:attrNameLst>
                                          <p:attrName>style.visibility</p:attrName>
                                        </p:attrNameLst>
                                      </p:cBhvr>
                                      <p:to>
                                        <p:strVal val="visible"/>
                                      </p:to>
                                    </p:set>
                                    <p:animEffect transition="in" filter="wipe(left)">
                                      <p:cBhvr>
                                        <p:cTn id="7" dur="500"/>
                                        <p:tgtEl>
                                          <p:spTgt spid="276482">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482">
                                            <p:txEl>
                                              <p:charRg st="10" end="62"/>
                                            </p:txEl>
                                          </p:spTgt>
                                        </p:tgtEl>
                                        <p:attrNameLst>
                                          <p:attrName>style.visibility</p:attrName>
                                        </p:attrNameLst>
                                      </p:cBhvr>
                                      <p:to>
                                        <p:strVal val="visible"/>
                                      </p:to>
                                    </p:set>
                                    <p:animEffect transition="in" filter="wipe(left)">
                                      <p:cBhvr>
                                        <p:cTn id="12" dur="500"/>
                                        <p:tgtEl>
                                          <p:spTgt spid="276482">
                                            <p:txEl>
                                              <p:charRg st="10" end="6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482">
                                            <p:txEl>
                                              <p:charRg st="62" end="172"/>
                                            </p:txEl>
                                          </p:spTgt>
                                        </p:tgtEl>
                                        <p:attrNameLst>
                                          <p:attrName>style.visibility</p:attrName>
                                        </p:attrNameLst>
                                      </p:cBhvr>
                                      <p:to>
                                        <p:strVal val="visible"/>
                                      </p:to>
                                    </p:set>
                                    <p:animEffect transition="in" filter="wipe(left)">
                                      <p:cBhvr>
                                        <p:cTn id="17" dur="500"/>
                                        <p:tgtEl>
                                          <p:spTgt spid="276482">
                                            <p:txEl>
                                              <p:charRg st="62" end="1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1" name="文本占位符 268290"/>
          <p:cNvSpPr>
            <a:spLocks noGrp="1"/>
          </p:cNvSpPr>
          <p:nvPr>
            <p:ph type="body" idx="1"/>
          </p:nvPr>
        </p:nvSpPr>
        <p:spPr>
          <a:xfrm>
            <a:off x="395288" y="692150"/>
            <a:ext cx="8229600" cy="4530725"/>
          </a:xfrm>
        </p:spPr>
        <p:txBody>
          <a:bodyPr/>
          <a:p>
            <a:pPr>
              <a:lnSpc>
                <a:spcPct val="90000"/>
              </a:lnSpc>
              <a:buNone/>
            </a:pPr>
            <a:r>
              <a:rPr lang="en-US" altLang="zh-CN" sz="2400" b="1" dirty="0"/>
              <a:t>1. </a:t>
            </a:r>
            <a:r>
              <a:rPr lang="zh-CN" altLang="en-US" sz="2400" b="1" dirty="0"/>
              <a:t>细胞壁：</a:t>
            </a:r>
            <a:r>
              <a:rPr lang="zh-CN" altLang="en-US" sz="2400" dirty="0">
                <a:effectLst/>
              </a:rPr>
              <a:t>植物，真菌，藻类和原核细胞的胞外基质形成细胞壁。</a:t>
            </a:r>
            <a:endParaRPr lang="zh-CN" altLang="en-US" sz="2400" dirty="0">
              <a:effectLst/>
            </a:endParaRPr>
          </a:p>
          <a:p>
            <a:pPr>
              <a:lnSpc>
                <a:spcPct val="90000"/>
              </a:lnSpc>
              <a:buNone/>
            </a:pPr>
            <a:r>
              <a:rPr lang="en-US" altLang="zh-CN" sz="2400" b="1" dirty="0"/>
              <a:t>2. </a:t>
            </a:r>
            <a:r>
              <a:rPr lang="zh-CN" altLang="en-US" sz="2400" b="1" dirty="0"/>
              <a:t>植物细胞壁：</a:t>
            </a:r>
            <a:r>
              <a:rPr lang="zh-CN" altLang="en-US" sz="2400" dirty="0">
                <a:effectLst/>
              </a:rPr>
              <a:t>植物细胞壁也是由细胞分泌产生的，主要成分为多糖，由纤维素、半纤维素、果胶质，伸展蛋白，木质素等几种大分子组成。由初生细胞壁和次生细胞壁两种主要类型，二者在不同阶段由细胞分泌形成。</a:t>
            </a:r>
            <a:endParaRPr lang="zh-CN" altLang="en-US" sz="2400" dirty="0">
              <a:effectLst/>
            </a:endParaRPr>
          </a:p>
          <a:p>
            <a:pPr>
              <a:lnSpc>
                <a:spcPct val="90000"/>
              </a:lnSpc>
              <a:buNone/>
            </a:pPr>
            <a:r>
              <a:rPr lang="en-US" altLang="zh-CN" sz="2400" b="1" dirty="0"/>
              <a:t>3. </a:t>
            </a:r>
            <a:r>
              <a:rPr lang="zh-CN" altLang="en-US" sz="2400" b="1" dirty="0"/>
              <a:t>植物细胞壁功能：</a:t>
            </a:r>
            <a:endParaRPr lang="zh-CN" altLang="en-US" sz="2400" b="1" dirty="0"/>
          </a:p>
          <a:p>
            <a:pPr>
              <a:lnSpc>
                <a:spcPct val="90000"/>
              </a:lnSpc>
              <a:buFont typeface="Wingdings" panose="05000000000000000000" pitchFamily="2" charset="2"/>
              <a:buChar char="Ø"/>
            </a:pPr>
            <a:r>
              <a:rPr lang="zh-CN" altLang="en-US" sz="2400" dirty="0">
                <a:effectLst/>
              </a:rPr>
              <a:t>植物细胞的细胞壁赋予细胞强度，保护细胞免受损伤和病原体的侵入。</a:t>
            </a:r>
            <a:endParaRPr lang="zh-CN" altLang="en-US" sz="2400" dirty="0">
              <a:effectLst/>
            </a:endParaRPr>
          </a:p>
          <a:p>
            <a:pPr>
              <a:lnSpc>
                <a:spcPct val="90000"/>
              </a:lnSpc>
              <a:buFont typeface="Wingdings" panose="05000000000000000000" pitchFamily="2" charset="2"/>
              <a:buChar char="Ø"/>
            </a:pPr>
            <a:r>
              <a:rPr lang="zh-CN" altLang="en-US" sz="2400" dirty="0">
                <a:effectLst/>
              </a:rPr>
              <a:t>发挥渗透屏障作用。</a:t>
            </a:r>
            <a:endParaRPr lang="zh-CN" altLang="en-US" sz="2400" dirty="0">
              <a:effectLst/>
            </a:endParaRPr>
          </a:p>
          <a:p>
            <a:pPr>
              <a:lnSpc>
                <a:spcPct val="90000"/>
              </a:lnSpc>
              <a:buFont typeface="Wingdings" panose="05000000000000000000" pitchFamily="2" charset="2"/>
              <a:buChar char="Ø"/>
            </a:pPr>
            <a:r>
              <a:rPr lang="zh-CN" altLang="en-US" sz="2400" dirty="0">
                <a:effectLst/>
              </a:rPr>
              <a:t>为细胞提供胞外支架，对细胞起到支持作用。</a:t>
            </a:r>
            <a:endParaRPr lang="zh-CN" altLang="en-US" sz="2400" dirty="0">
              <a:effectLst/>
            </a:endParaRPr>
          </a:p>
          <a:p>
            <a:pPr>
              <a:lnSpc>
                <a:spcPct val="90000"/>
              </a:lnSpc>
              <a:buFont typeface="Wingdings" panose="05000000000000000000" pitchFamily="2" charset="2"/>
              <a:buChar char="Ø"/>
            </a:pPr>
            <a:r>
              <a:rPr lang="zh-CN" altLang="en-US" sz="2400" dirty="0">
                <a:effectLst/>
              </a:rPr>
              <a:t>某些寡糖成分可作为信号物质。</a:t>
            </a:r>
            <a:endParaRPr lang="zh-CN" altLang="en-US" sz="2400" dirty="0">
              <a:effectLst/>
            </a:endParaRPr>
          </a:p>
        </p:txBody>
      </p:sp>
      <p:sp>
        <p:nvSpPr>
          <p:cNvPr id="268292" name="矩形 26829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夫早它的今簿钩刹判项殉蹿价派驳嚣楷送诺臃嫌桩节米谓勒背筑途力零棘细胞的社会联系课件细胞的社会联系课件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6" name="标题 267265"/>
          <p:cNvSpPr>
            <a:spLocks noGrp="1"/>
          </p:cNvSpPr>
          <p:nvPr>
            <p:ph type="title"/>
          </p:nvPr>
        </p:nvSpPr>
        <p:spPr>
          <a:xfrm>
            <a:off x="2312988" y="277813"/>
            <a:ext cx="4921250" cy="684212"/>
          </a:xfrm>
        </p:spPr>
        <p:txBody>
          <a:bodyPr anchor="ctr" anchorCtr="1"/>
          <a:p>
            <a:pPr algn="just">
              <a:buClrTx/>
              <a:buSzTx/>
              <a:buFontTx/>
              <a:buNone/>
            </a:pPr>
            <a:r>
              <a:rPr lang="en-US" altLang="zh-CN" b="1" dirty="0">
                <a:latin typeface="长城楷体" pitchFamily="49" charset="-122"/>
                <a:ea typeface="长城楷体" pitchFamily="49" charset="-122"/>
              </a:rPr>
              <a:t>Adhesive protein</a:t>
            </a:r>
            <a:endParaRPr lang="en-US" altLang="zh-CN" b="1" dirty="0">
              <a:latin typeface="长城楷体" pitchFamily="49" charset="-122"/>
              <a:ea typeface="长城楷体" pitchFamily="49" charset="-122"/>
            </a:endParaRPr>
          </a:p>
        </p:txBody>
      </p:sp>
      <p:sp>
        <p:nvSpPr>
          <p:cNvPr id="267267" name="文本占位符 267266"/>
          <p:cNvSpPr>
            <a:spLocks noGrp="1"/>
          </p:cNvSpPr>
          <p:nvPr>
            <p:ph type="body" idx="1"/>
          </p:nvPr>
        </p:nvSpPr>
        <p:spPr>
          <a:xfrm>
            <a:off x="0" y="1828800"/>
            <a:ext cx="8229600" cy="5029200"/>
          </a:xfrm>
        </p:spPr>
        <p:txBody>
          <a:bodyPr/>
          <a:p>
            <a:pPr algn="just">
              <a:lnSpc>
                <a:spcPct val="150000"/>
              </a:lnSpc>
              <a:buNone/>
            </a:pPr>
            <a:r>
              <a:rPr lang="en-US" altLang="zh-CN" dirty="0">
                <a:effectLst/>
                <a:latin typeface="长城楷体" pitchFamily="49" charset="-122"/>
                <a:ea typeface="长城楷体" pitchFamily="49" charset="-122"/>
              </a:rPr>
              <a:t>     </a:t>
            </a:r>
            <a:r>
              <a:rPr lang="zh-CN" altLang="en-US" b="1" dirty="0">
                <a:latin typeface="长城楷体" pitchFamily="49" charset="-122"/>
                <a:ea typeface="长城楷体" pitchFamily="49" charset="-122"/>
              </a:rPr>
              <a:t>黏着蛋白</a:t>
            </a:r>
            <a:r>
              <a:rPr lang="en-US" altLang="zh-CN" b="1" dirty="0">
                <a:latin typeface="长城楷体" pitchFamily="49" charset="-122"/>
                <a:ea typeface="长城楷体" pitchFamily="49" charset="-122"/>
              </a:rPr>
              <a:t>(adhesive protein)</a:t>
            </a:r>
            <a:r>
              <a:rPr lang="zh-CN" altLang="en-US" b="1" dirty="0">
                <a:latin typeface="长城楷体" pitchFamily="49" charset="-122"/>
                <a:ea typeface="长城楷体" pitchFamily="49" charset="-122"/>
              </a:rPr>
              <a:t>是细胞外基中质的第三类成分，之所以将这些蛋白称为黏着蛋白，主要是这些些蛋白起着将细胞外基质与细胞联系起来的桥梁作用。</a:t>
            </a:r>
            <a:endParaRPr lang="zh-CN" altLang="en-US" b="1" dirty="0">
              <a:latin typeface="长城楷体" pitchFamily="49" charset="-122"/>
              <a:ea typeface="长城楷体" pitchFamily="49" charset="-122"/>
            </a:endParaRPr>
          </a:p>
        </p:txBody>
      </p:sp>
      <p:sp>
        <p:nvSpPr>
          <p:cNvPr id="267268" name="矩形 26726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择警庐殃配左爪机招田贪雏市场捂努胺揪姓厄纹贼教种给岳捌早闻铭差半细胞的社会联系课件细胞的社会联系课件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7267">
                                            <p:txEl>
                                              <p:charRg st="0" end="86"/>
                                            </p:txEl>
                                          </p:spTgt>
                                        </p:tgtEl>
                                        <p:attrNameLst>
                                          <p:attrName>style.visibility</p:attrName>
                                        </p:attrNameLst>
                                      </p:cBhvr>
                                      <p:to>
                                        <p:strVal val="visible"/>
                                      </p:to>
                                    </p:set>
                                    <p:animEffect transition="in" filter="wipe(left)">
                                      <p:cBhvr>
                                        <p:cTn id="7" dur="500"/>
                                        <p:tgtEl>
                                          <p:spTgt spid="267267">
                                            <p:txEl>
                                              <p:charRg st="0"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6" name="标题 308225"/>
          <p:cNvSpPr>
            <a:spLocks noGrp="1"/>
          </p:cNvSpPr>
          <p:nvPr>
            <p:ph type="title"/>
          </p:nvPr>
        </p:nvSpPr>
        <p:spPr/>
        <p:txBody>
          <a:bodyPr anchor="ctr" anchorCtr="1"/>
          <a:p>
            <a:pPr>
              <a:buClrTx/>
              <a:buSzTx/>
              <a:buFontTx/>
              <a:buNone/>
            </a:pPr>
            <a:r>
              <a:rPr lang="zh-CN" altLang="en-US" b="1" dirty="0"/>
              <a:t>五、基膜和细胞外被</a:t>
            </a:r>
            <a:endParaRPr lang="zh-CN" altLang="en-US" b="1" dirty="0"/>
          </a:p>
        </p:txBody>
      </p:sp>
      <p:sp>
        <p:nvSpPr>
          <p:cNvPr id="308227" name="文本占位符 308226"/>
          <p:cNvSpPr>
            <a:spLocks noGrp="1"/>
          </p:cNvSpPr>
          <p:nvPr>
            <p:ph type="body" idx="1"/>
          </p:nvPr>
        </p:nvSpPr>
        <p:spPr/>
        <p:txBody>
          <a:bodyPr/>
          <a:p>
            <a:pPr>
              <a:lnSpc>
                <a:spcPct val="90000"/>
              </a:lnSpc>
              <a:buChar char="n"/>
            </a:pPr>
            <a:endParaRPr lang="en-US" altLang="zh-CN" sz="2800" b="1" dirty="0"/>
          </a:p>
          <a:p>
            <a:pPr>
              <a:lnSpc>
                <a:spcPct val="90000"/>
              </a:lnSpc>
              <a:buNone/>
            </a:pPr>
            <a:r>
              <a:rPr lang="en-US" altLang="zh-CN" sz="2800" b="1" dirty="0"/>
              <a:t>1</a:t>
            </a:r>
            <a:r>
              <a:rPr lang="zh-CN" altLang="en-US" sz="2800" b="1" dirty="0"/>
              <a:t>．基膜</a:t>
            </a:r>
            <a:endParaRPr lang="zh-CN" altLang="en-US" sz="2800" b="1" dirty="0"/>
          </a:p>
          <a:p>
            <a:pPr>
              <a:lnSpc>
                <a:spcPct val="90000"/>
              </a:lnSpc>
              <a:buChar char="n"/>
            </a:pPr>
            <a:r>
              <a:rPr lang="zh-CN" altLang="en-US" sz="2800" dirty="0">
                <a:effectLst/>
              </a:rPr>
              <a:t>是一种特异的胞外基质结构，通常位于上皮层的基底面，约</a:t>
            </a:r>
            <a:r>
              <a:rPr lang="en-US" altLang="zh-CN" sz="2800" dirty="0">
                <a:effectLst/>
              </a:rPr>
              <a:t>40</a:t>
            </a:r>
            <a:r>
              <a:rPr lang="zh-CN" altLang="en-US" sz="2800" dirty="0">
                <a:effectLst/>
              </a:rPr>
              <a:t>－</a:t>
            </a:r>
            <a:r>
              <a:rPr lang="en-US" altLang="zh-CN" sz="2800" dirty="0">
                <a:effectLst/>
              </a:rPr>
              <a:t>120</a:t>
            </a:r>
            <a:r>
              <a:rPr lang="zh-CN" altLang="en-US" sz="2800" dirty="0">
                <a:effectLst/>
              </a:rPr>
              <a:t>纳米厚，将上皮细胞与结缔组织分开。也有的位于肌细胞和脂肪细胞表面，血管内皮细胞下面和施万细胞的表面。</a:t>
            </a:r>
            <a:endParaRPr lang="zh-CN" altLang="en-US" sz="2800" dirty="0">
              <a:effectLst/>
            </a:endParaRPr>
          </a:p>
          <a:p>
            <a:pPr>
              <a:lnSpc>
                <a:spcPct val="90000"/>
              </a:lnSpc>
              <a:buChar char="n"/>
            </a:pPr>
            <a:r>
              <a:rPr lang="zh-CN" altLang="en-US" sz="2800" b="1" dirty="0"/>
              <a:t>成分：</a:t>
            </a:r>
            <a:r>
              <a:rPr lang="en-US" altLang="zh-CN" sz="2800" dirty="0">
                <a:effectLst/>
              </a:rPr>
              <a:t>IV</a:t>
            </a:r>
            <a:r>
              <a:rPr lang="zh-CN" altLang="en-US" sz="2800" dirty="0">
                <a:effectLst/>
              </a:rPr>
              <a:t>型胶原，蛋白聚糖，层粘连蛋白以及巢蛋白。</a:t>
            </a:r>
            <a:endParaRPr lang="zh-CN" altLang="en-US" sz="2800" dirty="0">
              <a:effectLst/>
            </a:endParaRPr>
          </a:p>
          <a:p>
            <a:pPr>
              <a:lnSpc>
                <a:spcPct val="90000"/>
              </a:lnSpc>
              <a:buChar char="n"/>
            </a:pPr>
            <a:r>
              <a:rPr lang="zh-CN" altLang="en-US" sz="2800" b="1" dirty="0"/>
              <a:t>功能：</a:t>
            </a:r>
            <a:r>
              <a:rPr lang="zh-CN" altLang="en-US" sz="2800" dirty="0">
                <a:effectLst/>
              </a:rPr>
              <a:t>不仅对结缔组织起支撑作用，同时也是调节分子以及细胞运动和渗透姓屏障。</a:t>
            </a:r>
            <a:endParaRPr lang="zh-CN" altLang="en-US" sz="2800" dirty="0">
              <a:effectLst/>
            </a:endParaRPr>
          </a:p>
        </p:txBody>
      </p:sp>
      <p:sp>
        <p:nvSpPr>
          <p:cNvPr id="308228" name="矩形 30822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转秆诬另横趁咬崎抖妓闽妈闺岸穴含矣涟芋迄厩旬抡斗料纂涎波伤蝴却妆细胞的社会联系课件细胞的社会联系课件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50" name="标题 309249"/>
          <p:cNvSpPr>
            <a:spLocks noGrp="1"/>
          </p:cNvSpPr>
          <p:nvPr>
            <p:ph type="title"/>
          </p:nvPr>
        </p:nvSpPr>
        <p:spPr/>
        <p:txBody>
          <a:bodyPr anchor="ctr" anchorCtr="1"/>
          <a:p>
            <a:pPr>
              <a:buClrTx/>
              <a:buSzTx/>
              <a:buFontTx/>
              <a:buNone/>
            </a:pPr>
            <a:r>
              <a:rPr lang="zh-CN" altLang="en-US" sz="4000" b="1" dirty="0"/>
              <a:t>细胞外被</a:t>
            </a:r>
            <a:br>
              <a:rPr lang="zh-CN" altLang="en-US" sz="4000" b="1" dirty="0"/>
            </a:br>
            <a:endParaRPr lang="zh-CN" altLang="en-US" sz="4000" b="1" dirty="0"/>
          </a:p>
        </p:txBody>
      </p:sp>
      <p:sp>
        <p:nvSpPr>
          <p:cNvPr id="309251" name="文本占位符 309250"/>
          <p:cNvSpPr>
            <a:spLocks noGrp="1"/>
          </p:cNvSpPr>
          <p:nvPr>
            <p:ph type="body" idx="1"/>
          </p:nvPr>
        </p:nvSpPr>
        <p:spPr/>
        <p:txBody>
          <a:bodyPr/>
          <a:p>
            <a:pPr marL="609600" indent="-609600">
              <a:buChar char="n"/>
            </a:pPr>
            <a:r>
              <a:rPr lang="zh-CN" altLang="en-US" b="1" dirty="0"/>
              <a:t>定义：</a:t>
            </a:r>
            <a:r>
              <a:rPr lang="zh-CN" altLang="en-US" dirty="0">
                <a:effectLst/>
              </a:rPr>
              <a:t>又称糖萼，是细胞质膜表面覆盖的一层粘多糖物质，主要成分为，糖蛋白和糖脂，突出于细胞表面的糖分子形成了糖萼。是细胞质膜的正常结构成分。不仅对质膜起保护作用，在细胞识别中发挥重要作用。</a:t>
            </a:r>
            <a:endParaRPr lang="zh-CN" altLang="en-US" dirty="0">
              <a:effectLst/>
            </a:endParaRPr>
          </a:p>
        </p:txBody>
      </p:sp>
      <p:pic>
        <p:nvPicPr>
          <p:cNvPr id="309252" name="图片 309251" descr="AXA8"/>
          <p:cNvPicPr>
            <a:picLocks noChangeAspect="1"/>
          </p:cNvPicPr>
          <p:nvPr/>
        </p:nvPicPr>
        <p:blipFill>
          <a:blip r:embed="rId1"/>
          <a:stretch>
            <a:fillRect/>
          </a:stretch>
        </p:blipFill>
        <p:spPr>
          <a:xfrm>
            <a:off x="2555875" y="4292600"/>
            <a:ext cx="3708400" cy="2225675"/>
          </a:xfrm>
          <a:prstGeom prst="rect">
            <a:avLst/>
          </a:prstGeom>
          <a:noFill/>
          <a:ln w="9525">
            <a:noFill/>
          </a:ln>
        </p:spPr>
      </p:pic>
      <p:sp>
        <p:nvSpPr>
          <p:cNvPr id="309253" name="矩形 30925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傈每汕蛹拭敞簿坚乳侠词铰妹氖荣集赁臀柴娶柔镀聋袄底金垒滁犬压允帅细胞的社会联系课件细胞的社会联系课件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9252"/>
                                        </p:tgtEl>
                                        <p:attrNameLst>
                                          <p:attrName>style.visibility</p:attrName>
                                        </p:attrNameLst>
                                      </p:cBhvr>
                                      <p:to>
                                        <p:strVal val="visible"/>
                                      </p:to>
                                    </p:set>
                                    <p:animEffect transition="in" filter="dissolve">
                                      <p:cBhvr>
                                        <p:cTn id="7" dur="500"/>
                                        <p:tgtEl>
                                          <p:spTgt spid="309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文本占位符 190465"/>
          <p:cNvSpPr>
            <a:spLocks noGrp="1"/>
          </p:cNvSpPr>
          <p:nvPr>
            <p:ph type="body" idx="1"/>
          </p:nvPr>
        </p:nvSpPr>
        <p:spPr>
          <a:xfrm>
            <a:off x="539750" y="838200"/>
            <a:ext cx="8280400" cy="5181600"/>
          </a:xfrm>
        </p:spPr>
        <p:txBody>
          <a:bodyPr/>
          <a:p>
            <a:pPr algn="just">
              <a:lnSpc>
                <a:spcPct val="90000"/>
              </a:lnSpc>
              <a:buNone/>
            </a:pPr>
            <a:r>
              <a:rPr lang="en-US" altLang="zh-CN" sz="3600" b="1" dirty="0">
                <a:latin typeface="长城楷体" pitchFamily="49" charset="-122"/>
                <a:ea typeface="长城楷体" pitchFamily="49" charset="-122"/>
                <a:sym typeface="Wingdings 3" pitchFamily="18" charset="2"/>
              </a:rPr>
              <a:t></a:t>
            </a:r>
            <a:r>
              <a:rPr lang="zh-CN" altLang="en-US" sz="3600" b="1" dirty="0">
                <a:latin typeface="长城楷体" pitchFamily="49" charset="-122"/>
                <a:ea typeface="长城楷体" pitchFamily="49" charset="-122"/>
              </a:rPr>
              <a:t>细胞识别的选择性</a:t>
            </a:r>
            <a:endParaRPr lang="zh-CN" altLang="en-US" sz="3600" b="1" dirty="0">
              <a:latin typeface="长城楷体" pitchFamily="49" charset="-122"/>
              <a:ea typeface="长城楷体" pitchFamily="49" charset="-122"/>
            </a:endParaRPr>
          </a:p>
          <a:p>
            <a:pPr algn="just">
              <a:lnSpc>
                <a:spcPct val="120000"/>
              </a:lnSpc>
              <a:buFont typeface="Wingdings" panose="05000000000000000000" pitchFamily="2" charset="2"/>
              <a:buChar char="l"/>
            </a:pPr>
            <a:r>
              <a:rPr lang="zh-CN" altLang="en-US" b="1" dirty="0">
                <a:latin typeface="长城楷体" pitchFamily="49" charset="-122"/>
                <a:ea typeface="长城楷体" pitchFamily="49" charset="-122"/>
              </a:rPr>
              <a:t>海绵细胞的识别</a:t>
            </a:r>
            <a:endParaRPr lang="zh-CN" altLang="en-US" b="1" dirty="0">
              <a:latin typeface="长城楷体" pitchFamily="49" charset="-122"/>
              <a:ea typeface="长城楷体" pitchFamily="49" charset="-122"/>
            </a:endParaRPr>
          </a:p>
          <a:p>
            <a:pPr algn="just">
              <a:lnSpc>
                <a:spcPct val="120000"/>
              </a:lnSpc>
              <a:buFont typeface="Wingdings" panose="05000000000000000000" pitchFamily="2" charset="2"/>
              <a:buNone/>
            </a:pPr>
            <a:r>
              <a:rPr lang="zh-CN" altLang="en-US" b="1" dirty="0">
                <a:latin typeface="长城楷体" pitchFamily="49" charset="-122"/>
                <a:ea typeface="长城楷体" pitchFamily="49" charset="-122"/>
              </a:rPr>
              <a:t>黄色与红色海绵的识别 </a:t>
            </a:r>
            <a:endParaRPr lang="zh-CN" altLang="en-US" b="1" dirty="0">
              <a:latin typeface="长城楷体" pitchFamily="49" charset="-122"/>
              <a:ea typeface="长城楷体" pitchFamily="49" charset="-122"/>
            </a:endParaRPr>
          </a:p>
          <a:p>
            <a:pPr algn="just">
              <a:lnSpc>
                <a:spcPct val="120000"/>
              </a:lnSpc>
              <a:buFont typeface="Wingdings" panose="05000000000000000000" pitchFamily="2" charset="2"/>
              <a:buChar char="l"/>
            </a:pPr>
            <a:r>
              <a:rPr lang="zh-CN" altLang="en-US" b="1" dirty="0">
                <a:latin typeface="长城楷体" pitchFamily="49" charset="-122"/>
                <a:ea typeface="长城楷体" pitchFamily="49" charset="-122"/>
              </a:rPr>
              <a:t>两栖类胚性细胞识别</a:t>
            </a:r>
            <a:r>
              <a:rPr lang="en-US" altLang="zh-CN" b="1" dirty="0">
                <a:latin typeface="长城楷体" pitchFamily="49" charset="-122"/>
                <a:ea typeface="长城楷体" pitchFamily="49" charset="-122"/>
              </a:rPr>
              <a:t>:</a:t>
            </a:r>
            <a:endParaRPr lang="en-US" altLang="zh-CN" b="1" dirty="0">
              <a:latin typeface="长城楷体" pitchFamily="49" charset="-122"/>
              <a:ea typeface="长城楷体" pitchFamily="49" charset="-122"/>
            </a:endParaRPr>
          </a:p>
          <a:p>
            <a:pPr algn="just">
              <a:lnSpc>
                <a:spcPct val="120000"/>
              </a:lnSpc>
              <a:buFont typeface="Wingdings" panose="05000000000000000000" pitchFamily="2" charset="2"/>
              <a:buNone/>
            </a:pPr>
            <a:r>
              <a:rPr lang="zh-CN" altLang="en-US" b="1" dirty="0">
                <a:latin typeface="长城楷体" pitchFamily="49" charset="-122"/>
                <a:ea typeface="长城楷体" pitchFamily="49" charset="-122"/>
              </a:rPr>
              <a:t>分别用蛋白酶将外胚层和中胚层水解成单细胞，并分别标记上不同的颜色，然后将这两种细胞混合</a:t>
            </a:r>
            <a:endParaRPr lang="zh-CN" altLang="en-US" b="1" dirty="0">
              <a:latin typeface="长城楷体" pitchFamily="49" charset="-122"/>
              <a:ea typeface="长城楷体" pitchFamily="49" charset="-122"/>
            </a:endParaRPr>
          </a:p>
          <a:p>
            <a:pPr algn="just">
              <a:lnSpc>
                <a:spcPct val="120000"/>
              </a:lnSpc>
              <a:buFont typeface="Wingdings" panose="05000000000000000000" pitchFamily="2" charset="2"/>
              <a:buChar char="l"/>
            </a:pPr>
            <a:r>
              <a:rPr lang="zh-CN" altLang="en-US" b="1" dirty="0">
                <a:latin typeface="长城楷体" pitchFamily="49" charset="-122"/>
                <a:ea typeface="长城楷体" pitchFamily="49" charset="-122"/>
              </a:rPr>
              <a:t>检出</a:t>
            </a:r>
            <a:r>
              <a:rPr lang="en-US" altLang="zh-CN" b="1" dirty="0">
                <a:latin typeface="长城楷体" pitchFamily="49" charset="-122"/>
                <a:ea typeface="长城楷体" pitchFamily="49" charset="-122"/>
              </a:rPr>
              <a:t>(sorting out)</a:t>
            </a:r>
            <a:endParaRPr lang="en-US" altLang="zh-CN" b="1" dirty="0">
              <a:latin typeface="长城楷体" pitchFamily="49" charset="-122"/>
              <a:ea typeface="长城楷体" pitchFamily="49" charset="-122"/>
            </a:endParaRPr>
          </a:p>
        </p:txBody>
      </p:sp>
      <p:sp>
        <p:nvSpPr>
          <p:cNvPr id="190467" name="矩形 190466"/>
          <p:cNvSpPr/>
          <p:nvPr/>
        </p:nvSpPr>
        <p:spPr>
          <a:xfrm>
            <a:off x="684213" y="95250"/>
            <a:ext cx="4706937" cy="582613"/>
          </a:xfrm>
          <a:prstGeom prst="rect">
            <a:avLst/>
          </a:prstGeom>
          <a:noFill/>
          <a:ln w="9525">
            <a:noFill/>
          </a:ln>
        </p:spPr>
        <p:txBody>
          <a:bodyPr wrap="none" anchor="t">
            <a:spAutoFit/>
          </a:bodyPr>
          <a:p>
            <a:pPr>
              <a:buClrTx/>
              <a:buSzTx/>
              <a:buFontTx/>
            </a:pPr>
            <a:r>
              <a:rPr lang="en-US" altLang="zh-CN" sz="3200" b="1" dirty="0">
                <a:effectLst>
                  <a:outerShdw blurRad="38100" dist="38100" dir="2700000">
                    <a:srgbClr val="C0C0C0"/>
                  </a:outerShdw>
                </a:effectLst>
                <a:latin typeface="Times New Roman" panose="02020603050405020304" pitchFamily="18" charset="0"/>
                <a:ea typeface="宋体" panose="02010600030101010101" pitchFamily="2" charset="-122"/>
              </a:rPr>
              <a:t>14.2 Cell-Cell Recognition</a:t>
            </a:r>
            <a:endParaRPr lang="en-US" altLang="zh-CN" sz="3200" b="1" dirty="0">
              <a:effectLst>
                <a:outerShdw blurRad="38100" dist="38100" dir="2700000">
                  <a:srgbClr val="C0C0C0"/>
                </a:outerShdw>
              </a:effectLst>
              <a:latin typeface="Times New Roman" panose="02020603050405020304" pitchFamily="18" charset="0"/>
              <a:ea typeface="宋体" panose="02010600030101010101" pitchFamily="2" charset="-122"/>
            </a:endParaRPr>
          </a:p>
        </p:txBody>
      </p:sp>
      <p:sp>
        <p:nvSpPr>
          <p:cNvPr id="190468" name="矩形 19046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像渭雇枣雅醇否项袋使瞻粹芯香释握捷颓察辅座佛退匆闻再驰芹挺瞒舜衬细胞的社会联系课件细胞的社会联系课件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0466"/>
                                        </p:tgtEl>
                                        <p:attrNameLst>
                                          <p:attrName>style.visibility</p:attrName>
                                        </p:attrNameLst>
                                      </p:cBhvr>
                                      <p:to>
                                        <p:strVal val="visible"/>
                                      </p:to>
                                    </p:set>
                                    <p:animEffect transition="in" filter="box(in)">
                                      <p:cBhvr>
                                        <p:cTn id="7" dur="500"/>
                                        <p:tgtEl>
                                          <p:spTgt spid="190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1490" name="图片 191489" descr="XJ19"/>
          <p:cNvPicPr>
            <a:picLocks noChangeAspect="1"/>
          </p:cNvPicPr>
          <p:nvPr/>
        </p:nvPicPr>
        <p:blipFill>
          <a:blip r:embed="rId1"/>
          <a:stretch>
            <a:fillRect/>
          </a:stretch>
        </p:blipFill>
        <p:spPr>
          <a:xfrm>
            <a:off x="2987675" y="765175"/>
            <a:ext cx="3330575" cy="5876925"/>
          </a:xfrm>
          <a:prstGeom prst="rect">
            <a:avLst/>
          </a:prstGeom>
          <a:noFill/>
          <a:ln w="9525">
            <a:noFill/>
          </a:ln>
        </p:spPr>
      </p:pic>
      <p:sp>
        <p:nvSpPr>
          <p:cNvPr id="191492" name="文本框 191491"/>
          <p:cNvSpPr txBox="1"/>
          <p:nvPr/>
        </p:nvSpPr>
        <p:spPr>
          <a:xfrm>
            <a:off x="1268413" y="1727200"/>
            <a:ext cx="790575" cy="4730750"/>
          </a:xfrm>
          <a:prstGeom prst="rect">
            <a:avLst/>
          </a:prstGeom>
          <a:noFill/>
          <a:ln w="9525">
            <a:noFill/>
          </a:ln>
        </p:spPr>
        <p:txBody>
          <a:bodyPr vert="eaVert" wrap="none" anchor="t">
            <a:spAutoFit/>
          </a:bodyPr>
          <a:p>
            <a:pPr>
              <a:buClrTx/>
              <a:buSzTx/>
              <a:buFontTx/>
            </a:pPr>
            <a:r>
              <a:rPr lang="en-US" altLang="zh-CN" sz="4000" dirty="0">
                <a:latin typeface="Times New Roman" panose="02020603050405020304" pitchFamily="18" charset="0"/>
                <a:ea typeface="宋体" panose="02010600030101010101" pitchFamily="2" charset="-122"/>
              </a:rPr>
              <a:t>Selective   recognition</a:t>
            </a:r>
            <a:r>
              <a:rPr lang="en-US" altLang="zh-CN" dirty="0">
                <a:latin typeface="Verdana" panose="020B0604030504040204" pitchFamily="34" charset="0"/>
                <a:ea typeface="宋体" panose="02010600030101010101" pitchFamily="2" charset="-122"/>
              </a:rPr>
              <a:t> </a:t>
            </a:r>
            <a:endParaRPr lang="en-US" altLang="zh-CN" dirty="0">
              <a:latin typeface="Verdana" panose="020B0604030504040204" pitchFamily="34" charset="0"/>
              <a:ea typeface="宋体" panose="02010600030101010101" pitchFamily="2" charset="-122"/>
            </a:endParaRPr>
          </a:p>
        </p:txBody>
      </p:sp>
      <p:sp>
        <p:nvSpPr>
          <p:cNvPr id="191493" name="矩形 191492"/>
          <p:cNvSpPr/>
          <p:nvPr/>
        </p:nvSpPr>
        <p:spPr>
          <a:xfrm>
            <a:off x="395288" y="338138"/>
            <a:ext cx="2228850" cy="460375"/>
          </a:xfrm>
          <a:prstGeom prst="rect">
            <a:avLst/>
          </a:prstGeom>
          <a:noFill/>
          <a:ln w="9525">
            <a:noFill/>
          </a:ln>
        </p:spPr>
        <p:txBody>
          <a:bodyPr wrap="none" anchor="t">
            <a:spAutoFit/>
          </a:bodyPr>
          <a:p>
            <a:pPr>
              <a:buClrTx/>
              <a:buSzTx/>
              <a:buFontTx/>
            </a:pPr>
            <a:r>
              <a:rPr lang="en-US" altLang="zh-CN" sz="2400" dirty="0">
                <a:latin typeface="Times New Roman" panose="02020603050405020304" pitchFamily="18" charset="0"/>
                <a:ea typeface="宋体" panose="02010600030101010101" pitchFamily="2" charset="-122"/>
              </a:rPr>
              <a:t>ectoderm</a:t>
            </a:r>
            <a:r>
              <a:rPr lang="zh-CN" altLang="en-US" sz="2400" dirty="0">
                <a:latin typeface="Times New Roman" panose="02020603050405020304" pitchFamily="18" charset="0"/>
                <a:ea typeface="宋体" panose="02010600030101010101" pitchFamily="2" charset="-122"/>
              </a:rPr>
              <a:t>外胚层</a:t>
            </a:r>
            <a:endParaRPr lang="zh-CN" altLang="en-US" sz="2400" dirty="0">
              <a:latin typeface="Times New Roman" panose="02020603050405020304" pitchFamily="18" charset="0"/>
              <a:ea typeface="宋体" panose="02010600030101010101" pitchFamily="2" charset="-122"/>
            </a:endParaRPr>
          </a:p>
        </p:txBody>
      </p:sp>
      <p:sp>
        <p:nvSpPr>
          <p:cNvPr id="191494" name="矩形 19149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日忠疵慰沃壶坠帜腹只瓢勉搏恕交筷造贡米琅韶研巨商畅倘弘惺彻隆绥姿细胞的社会联系课件细胞的社会联系课件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dissolve">
                                      <p:cBhvr>
                                        <p:cTn id="7" dur="500"/>
                                        <p:tgtEl>
                                          <p:spTgt spid="191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6" name="标题 287745"/>
          <p:cNvSpPr>
            <a:spLocks noGrp="1"/>
          </p:cNvSpPr>
          <p:nvPr>
            <p:ph type="title"/>
          </p:nvPr>
        </p:nvSpPr>
        <p:spPr/>
        <p:txBody>
          <a:bodyPr anchor="ctr" anchorCtr="1"/>
          <a:p>
            <a:pPr>
              <a:buClrTx/>
              <a:buSzTx/>
              <a:buFontTx/>
              <a:buNone/>
            </a:pPr>
            <a:r>
              <a:rPr lang="zh-CN" altLang="en-US" b="1" dirty="0"/>
              <a:t>细胞外基质</a:t>
            </a:r>
            <a:endParaRPr lang="zh-CN" altLang="en-US" b="1" dirty="0"/>
          </a:p>
        </p:txBody>
      </p:sp>
      <p:sp>
        <p:nvSpPr>
          <p:cNvPr id="287747" name="文本占位符 287746"/>
          <p:cNvSpPr>
            <a:spLocks noGrp="1"/>
          </p:cNvSpPr>
          <p:nvPr>
            <p:ph type="body" idx="1"/>
          </p:nvPr>
        </p:nvSpPr>
        <p:spPr/>
        <p:txBody>
          <a:bodyPr/>
          <a:p>
            <a:pPr>
              <a:buNone/>
            </a:pPr>
            <a:r>
              <a:rPr lang="en-US" altLang="zh-CN" dirty="0">
                <a:effectLst/>
              </a:rPr>
              <a:t> </a:t>
            </a:r>
            <a:r>
              <a:rPr lang="zh-CN" altLang="en-US" dirty="0">
                <a:effectLst/>
              </a:rPr>
              <a:t>指分布于细胞外空间，由细胞分泌的蛋白质和多糖所构成的网络结构。胞外基质不仅为组织的构建提供了支撑框架，还对于其接触的细胞命运以及其他功能产生重要的调控作用。主要含有结构蛋白，蛋白聚糖和粘连糖蛋白。 </a:t>
            </a:r>
            <a:endParaRPr lang="zh-CN" altLang="en-US" dirty="0">
              <a:effectLst/>
            </a:endParaRPr>
          </a:p>
        </p:txBody>
      </p:sp>
      <p:sp>
        <p:nvSpPr>
          <p:cNvPr id="287748" name="矩形 28774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晚能镑翰支权刚逝戚史叭燕魁发疼畸胀忧病屏饵县谚坪饼姚坦稻嘴孩谈侣细胞的社会联系课件细胞的社会联系课件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2514" name="图片 192513" descr="AXA26"/>
          <p:cNvPicPr>
            <a:picLocks noChangeAspect="1"/>
          </p:cNvPicPr>
          <p:nvPr/>
        </p:nvPicPr>
        <p:blipFill>
          <a:blip r:embed="rId1"/>
          <a:stretch>
            <a:fillRect/>
          </a:stretch>
        </p:blipFill>
        <p:spPr>
          <a:xfrm>
            <a:off x="2555875" y="404813"/>
            <a:ext cx="4406900" cy="6165850"/>
          </a:xfrm>
          <a:prstGeom prst="rect">
            <a:avLst/>
          </a:prstGeom>
          <a:noFill/>
          <a:ln w="9525">
            <a:noFill/>
          </a:ln>
        </p:spPr>
      </p:pic>
      <p:sp>
        <p:nvSpPr>
          <p:cNvPr id="192518" name="文本框 192517"/>
          <p:cNvSpPr txBox="1"/>
          <p:nvPr/>
        </p:nvSpPr>
        <p:spPr>
          <a:xfrm>
            <a:off x="1046163" y="836613"/>
            <a:ext cx="668337" cy="4656137"/>
          </a:xfrm>
          <a:prstGeom prst="rect">
            <a:avLst/>
          </a:prstGeom>
          <a:noFill/>
          <a:ln w="9525">
            <a:noFill/>
          </a:ln>
        </p:spPr>
        <p:txBody>
          <a:bodyPr vert="eaVert" wrap="none" anchor="t">
            <a:spAutoFit/>
          </a:bodyPr>
          <a:p>
            <a:pPr>
              <a:buClrTx/>
              <a:buSzTx/>
              <a:buFontTx/>
            </a:pPr>
            <a:r>
              <a:rPr lang="en-US" altLang="zh-CN" sz="3200" dirty="0">
                <a:latin typeface="Times New Roman" panose="02020603050405020304" pitchFamily="18" charset="0"/>
                <a:ea typeface="宋体" panose="02010600030101010101" pitchFamily="2" charset="-122"/>
              </a:rPr>
              <a:t>Study  recognition methods</a:t>
            </a:r>
            <a:r>
              <a:rPr lang="en-US" altLang="zh-CN" dirty="0">
                <a:latin typeface="Verdana" panose="020B0604030504040204" pitchFamily="34" charset="0"/>
                <a:ea typeface="宋体" panose="02010600030101010101" pitchFamily="2" charset="-122"/>
              </a:rPr>
              <a:t> </a:t>
            </a:r>
            <a:endParaRPr lang="en-US" altLang="zh-CN" dirty="0">
              <a:latin typeface="Verdana" panose="020B0604030504040204" pitchFamily="34" charset="0"/>
              <a:ea typeface="宋体" panose="02010600030101010101" pitchFamily="2" charset="-122"/>
            </a:endParaRPr>
          </a:p>
        </p:txBody>
      </p:sp>
      <p:sp>
        <p:nvSpPr>
          <p:cNvPr id="192519" name="矩形 19251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肺安彪盂艺墅近角玫苑泣努祖车辞腆锹津伤澜俯漆叼传豫耐谚源拄饭踢氖细胞的社会联系课件细胞的社会联系课件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92514"/>
                                        </p:tgtEl>
                                        <p:attrNameLst>
                                          <p:attrName>style.visibility</p:attrName>
                                        </p:attrNameLst>
                                      </p:cBhvr>
                                      <p:to>
                                        <p:strVal val="visible"/>
                                      </p:to>
                                    </p:set>
                                    <p:animEffect transition="in" filter="box(out)">
                                      <p:cBhvr>
                                        <p:cTn id="7" dur="500"/>
                                        <p:tgtEl>
                                          <p:spTgt spid="192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标题 196609"/>
          <p:cNvSpPr>
            <a:spLocks noGrp="1"/>
          </p:cNvSpPr>
          <p:nvPr>
            <p:ph type="title"/>
          </p:nvPr>
        </p:nvSpPr>
        <p:spPr>
          <a:xfrm>
            <a:off x="1344613" y="277813"/>
            <a:ext cx="6535737" cy="684212"/>
          </a:xfrm>
        </p:spPr>
        <p:txBody>
          <a:bodyPr anchor="ctr" anchorCtr="1"/>
          <a:p>
            <a:pPr algn="l">
              <a:buClrTx/>
              <a:buSzTx/>
              <a:buFontTx/>
              <a:buNone/>
            </a:pPr>
            <a:r>
              <a:rPr lang="en-US" altLang="zh-CN" sz="3600" b="1" dirty="0">
                <a:solidFill>
                  <a:schemeClr val="tx1"/>
                </a:solidFill>
                <a:latin typeface="Times New Roman" panose="02020603050405020304" pitchFamily="18" charset="0"/>
                <a:ea typeface="长城楷体" pitchFamily="49" charset="-122"/>
              </a:rPr>
              <a:t>14.3</a:t>
            </a:r>
            <a:r>
              <a:rPr lang="zh-CN" altLang="en-US" sz="4000" b="1" dirty="0">
                <a:latin typeface="长城楷体" pitchFamily="49" charset="-122"/>
                <a:ea typeface="长城楷体" pitchFamily="49" charset="-122"/>
              </a:rPr>
              <a:t>细胞黏着及其分子基础</a:t>
            </a:r>
            <a:endParaRPr lang="zh-CN" altLang="en-US" sz="4000" b="1" dirty="0">
              <a:latin typeface="长城楷体" pitchFamily="49" charset="-122"/>
              <a:ea typeface="长城楷体" pitchFamily="49" charset="-122"/>
            </a:endParaRPr>
          </a:p>
        </p:txBody>
      </p:sp>
      <p:sp>
        <p:nvSpPr>
          <p:cNvPr id="196611" name="文本占位符 196610"/>
          <p:cNvSpPr>
            <a:spLocks noGrp="1"/>
          </p:cNvSpPr>
          <p:nvPr>
            <p:ph type="body" idx="1"/>
          </p:nvPr>
        </p:nvSpPr>
        <p:spPr>
          <a:xfrm>
            <a:off x="539750" y="1052513"/>
            <a:ext cx="7918450" cy="4814887"/>
          </a:xfrm>
        </p:spPr>
        <p:txBody>
          <a:bodyPr/>
          <a:p>
            <a:pPr>
              <a:buNone/>
            </a:pPr>
            <a:r>
              <a:rPr lang="zh-CN" altLang="en-US" b="1" dirty="0"/>
              <a:t>一、 细胞黏着</a:t>
            </a:r>
            <a:endParaRPr lang="zh-CN" altLang="en-US" b="1" dirty="0"/>
          </a:p>
          <a:p>
            <a:pPr>
              <a:buNone/>
            </a:pPr>
            <a:r>
              <a:rPr lang="zh-CN" altLang="en-US" b="1" dirty="0"/>
              <a:t>在细胞识别的基础上</a:t>
            </a:r>
            <a:r>
              <a:rPr lang="en-US" altLang="zh-CN" b="1" dirty="0"/>
              <a:t>, </a:t>
            </a:r>
            <a:r>
              <a:rPr lang="zh-CN" altLang="en-US" b="1" dirty="0"/>
              <a:t>同类细胞发生聚集形成细胞团或组织的过程</a:t>
            </a:r>
            <a:endParaRPr lang="zh-CN" altLang="en-US" b="1" dirty="0"/>
          </a:p>
          <a:p>
            <a:pPr>
              <a:buNone/>
            </a:pPr>
            <a:r>
              <a:rPr lang="zh-CN" altLang="en-US" b="1" dirty="0"/>
              <a:t>在细胞识别过程中</a:t>
            </a:r>
            <a:r>
              <a:rPr lang="en-US" altLang="zh-CN" b="1" dirty="0"/>
              <a:t>,</a:t>
            </a:r>
            <a:r>
              <a:rPr lang="zh-CN" altLang="en-US" b="1" dirty="0"/>
              <a:t>细胞的糖被起重要作用，而引起细胞黏着的主要是整合膜蛋白。同种组织类型细胞的黏着甚至超越种的界限。</a:t>
            </a:r>
            <a:endParaRPr lang="zh-CN" altLang="en-US" b="1" dirty="0"/>
          </a:p>
          <a:p>
            <a:pPr>
              <a:buNone/>
            </a:pPr>
            <a:endParaRPr lang="zh-CN" altLang="en-US" b="1" dirty="0"/>
          </a:p>
        </p:txBody>
      </p:sp>
      <p:sp>
        <p:nvSpPr>
          <p:cNvPr id="196612" name="矩形 19661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议君赏希馅蓖筐篆数姬臃别镰早喊怯乾衙铆率合识蜕蝎驭清臼欺鸵判疲宪细胞的社会联系课件细胞的社会联系课件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611"/>
                                        </p:tgtEl>
                                        <p:attrNameLst>
                                          <p:attrName>style.visibility</p:attrName>
                                        </p:attrNameLst>
                                      </p:cBhvr>
                                      <p:to>
                                        <p:strVal val="visible"/>
                                      </p:to>
                                    </p:set>
                                    <p:animEffect transition="in" filter="dissolve">
                                      <p:cBhvr>
                                        <p:cTn id="7" dur="500"/>
                                        <p:tgtEl>
                                          <p:spTgt spid="196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3954" name="图片 253953"/>
          <p:cNvPicPr>
            <a:picLocks noChangeAspect="1"/>
          </p:cNvPicPr>
          <p:nvPr/>
        </p:nvPicPr>
        <p:blipFill>
          <a:blip r:embed="rId1"/>
          <a:srcRect l="1666"/>
          <a:stretch>
            <a:fillRect/>
          </a:stretch>
        </p:blipFill>
        <p:spPr>
          <a:xfrm>
            <a:off x="152400" y="914400"/>
            <a:ext cx="8991600" cy="2660650"/>
          </a:xfrm>
          <a:prstGeom prst="rect">
            <a:avLst/>
          </a:prstGeom>
          <a:noFill/>
          <a:ln w="9525">
            <a:noFill/>
          </a:ln>
        </p:spPr>
      </p:pic>
      <p:sp>
        <p:nvSpPr>
          <p:cNvPr id="253956" name="矩形 253955"/>
          <p:cNvSpPr/>
          <p:nvPr/>
        </p:nvSpPr>
        <p:spPr>
          <a:xfrm>
            <a:off x="323850" y="3776663"/>
            <a:ext cx="8424863" cy="2654300"/>
          </a:xfrm>
          <a:prstGeom prst="rect">
            <a:avLst/>
          </a:prstGeom>
          <a:noFill/>
          <a:ln w="9525">
            <a:noFill/>
          </a:ln>
        </p:spPr>
        <p:txBody>
          <a:bodyPr>
            <a:spAutoFit/>
          </a:bodyPr>
          <a:p>
            <a:pPr>
              <a:buClrTx/>
              <a:buSzTx/>
              <a:buFontTx/>
            </a:pPr>
            <a:r>
              <a:rPr lang="zh-CN" altLang="en-US" sz="2800" b="1" dirty="0">
                <a:effectLst>
                  <a:outerShdw blurRad="38100" dist="38100" dir="2700000">
                    <a:srgbClr val="C0C0C0"/>
                  </a:outerShdw>
                </a:effectLst>
                <a:latin typeface="Verdana" panose="020B0604030504040204" pitchFamily="34" charset="0"/>
                <a:ea typeface="宋体" panose="02010600030101010101" pitchFamily="2" charset="-122"/>
              </a:rPr>
              <a:t>同亲型结合：相邻细胞表面同种黏着分子间的识别与黏着。</a:t>
            </a:r>
            <a:endParaRPr lang="zh-CN" altLang="en-US" sz="2800" b="1" dirty="0">
              <a:effectLst>
                <a:outerShdw blurRad="38100" dist="38100" dir="2700000">
                  <a:srgbClr val="C0C0C0"/>
                </a:outerShdw>
              </a:effectLst>
              <a:latin typeface="Verdana" panose="020B0604030504040204" pitchFamily="34" charset="0"/>
              <a:ea typeface="宋体" panose="02010600030101010101" pitchFamily="2" charset="-122"/>
            </a:endParaRPr>
          </a:p>
          <a:p>
            <a:pPr>
              <a:buClrTx/>
              <a:buSzTx/>
              <a:buFontTx/>
            </a:pPr>
            <a:r>
              <a:rPr lang="zh-CN" altLang="en-US" sz="2800" b="1" dirty="0">
                <a:effectLst>
                  <a:outerShdw blurRad="38100" dist="38100" dir="2700000">
                    <a:srgbClr val="C0C0C0"/>
                  </a:outerShdw>
                </a:effectLst>
                <a:latin typeface="Verdana" panose="020B0604030504040204" pitchFamily="34" charset="0"/>
                <a:ea typeface="宋体" panose="02010600030101010101" pitchFamily="2" charset="-122"/>
              </a:rPr>
              <a:t>异亲型结合：相邻细胞表面不同种黏着分子间的识别与黏着。</a:t>
            </a:r>
            <a:endParaRPr lang="zh-CN" altLang="en-US" sz="2800" b="1" dirty="0">
              <a:effectLst>
                <a:outerShdw blurRad="38100" dist="38100" dir="2700000">
                  <a:srgbClr val="C0C0C0"/>
                </a:outerShdw>
              </a:effectLst>
              <a:latin typeface="Verdana" panose="020B0604030504040204" pitchFamily="34" charset="0"/>
              <a:ea typeface="宋体" panose="02010600030101010101" pitchFamily="2" charset="-122"/>
            </a:endParaRPr>
          </a:p>
          <a:p>
            <a:pPr>
              <a:buClrTx/>
              <a:buSzTx/>
              <a:buFontTx/>
            </a:pPr>
            <a:r>
              <a:rPr lang="zh-CN" altLang="en-US" sz="2800" b="1" dirty="0">
                <a:effectLst>
                  <a:outerShdw blurRad="38100" dist="38100" dir="2700000">
                    <a:srgbClr val="C0C0C0"/>
                  </a:outerShdw>
                </a:effectLst>
                <a:latin typeface="Verdana" panose="020B0604030504040204" pitchFamily="34" charset="0"/>
                <a:ea typeface="宋体" panose="02010600030101010101" pitchFamily="2" charset="-122"/>
              </a:rPr>
              <a:t>衔接分子依赖性结合：相邻细胞表面同种黏着分子借助衔接分子相互识别与黏着。</a:t>
            </a:r>
            <a:endParaRPr lang="zh-CN" altLang="en-US" sz="2800" b="1" dirty="0">
              <a:effectLst>
                <a:outerShdw blurRad="38100" dist="38100" dir="2700000">
                  <a:srgbClr val="C0C0C0"/>
                </a:outerShdw>
              </a:effectLst>
              <a:latin typeface="Verdana" panose="020B0604030504040204" pitchFamily="34" charset="0"/>
              <a:ea typeface="宋体" panose="02010600030101010101" pitchFamily="2" charset="-122"/>
            </a:endParaRPr>
          </a:p>
        </p:txBody>
      </p:sp>
      <p:sp>
        <p:nvSpPr>
          <p:cNvPr id="253958" name="矩形 253957"/>
          <p:cNvSpPr/>
          <p:nvPr/>
        </p:nvSpPr>
        <p:spPr>
          <a:xfrm>
            <a:off x="1908175" y="6350"/>
            <a:ext cx="3440113" cy="582613"/>
          </a:xfrm>
          <a:prstGeom prst="rect">
            <a:avLst/>
          </a:prstGeom>
          <a:noFill/>
          <a:ln w="9525">
            <a:noFill/>
          </a:ln>
        </p:spPr>
        <p:txBody>
          <a:bodyPr wrap="none" anchor="t">
            <a:spAutoFit/>
          </a:bodyPr>
          <a:p>
            <a:pPr>
              <a:buClrTx/>
              <a:buSzTx/>
              <a:buFontTx/>
            </a:pPr>
            <a:r>
              <a:rPr lang="zh-CN" altLang="en-US" sz="3200" b="1" dirty="0">
                <a:effectLst>
                  <a:outerShdw blurRad="38100" dist="38100" dir="2700000">
                    <a:srgbClr val="C0C0C0"/>
                  </a:outerShdw>
                </a:effectLst>
                <a:latin typeface="Verdana" panose="020B0604030504040204" pitchFamily="34" charset="0"/>
                <a:ea typeface="宋体" panose="02010600030101010101" pitchFamily="2" charset="-122"/>
              </a:rPr>
              <a:t>二、细胞黏着方式</a:t>
            </a:r>
            <a:endParaRPr lang="zh-CN" altLang="en-US" sz="3200" b="1" dirty="0">
              <a:effectLst>
                <a:outerShdw blurRad="38100" dist="38100" dir="2700000">
                  <a:srgbClr val="C0C0C0"/>
                </a:outerShdw>
              </a:effectLst>
              <a:latin typeface="Verdana" panose="020B0604030504040204" pitchFamily="34" charset="0"/>
              <a:ea typeface="宋体" panose="02010600030101010101" pitchFamily="2" charset="-122"/>
            </a:endParaRPr>
          </a:p>
        </p:txBody>
      </p:sp>
      <p:sp>
        <p:nvSpPr>
          <p:cNvPr id="253959" name="矩形 25395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掠致藏京需淬茨乖献蓑震军爱冯留鄙寂饲牢洲晚咏近窗毖未混芹洱谨乐渗细胞的社会联系课件细胞的社会联系课件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8659" name="图片 198658" descr="XJ18A"/>
          <p:cNvPicPr>
            <a:picLocks noChangeAspect="1"/>
          </p:cNvPicPr>
          <p:nvPr/>
        </p:nvPicPr>
        <p:blipFill>
          <a:blip r:embed="rId1"/>
          <a:stretch>
            <a:fillRect/>
          </a:stretch>
        </p:blipFill>
        <p:spPr>
          <a:xfrm>
            <a:off x="179388" y="981075"/>
            <a:ext cx="8305800" cy="4191000"/>
          </a:xfrm>
          <a:prstGeom prst="rect">
            <a:avLst/>
          </a:prstGeom>
          <a:noFill/>
          <a:ln w="9525">
            <a:noFill/>
          </a:ln>
        </p:spPr>
      </p:pic>
      <p:sp>
        <p:nvSpPr>
          <p:cNvPr id="198660" name="矩形 19865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跋雍佰试尿吓旗础检巡球矾频生躯痈踏付庞椿坤赶砂缠烙疯坟伯兼屉走钟细胞的社会联系课件细胞的社会联系课件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barn(outHorizontal)">
                                      <p:cBhvr>
                                        <p:cTn id="7" dur="500"/>
                                        <p:tgtEl>
                                          <p:spTgt spid="19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8" name="标题 311297"/>
          <p:cNvSpPr>
            <a:spLocks noGrp="1"/>
          </p:cNvSpPr>
          <p:nvPr>
            <p:ph type="title"/>
          </p:nvPr>
        </p:nvSpPr>
        <p:spPr/>
        <p:txBody>
          <a:bodyPr anchor="ctr" anchorCtr="1"/>
          <a:p>
            <a:pPr>
              <a:buClrTx/>
              <a:buSzTx/>
              <a:buFontTx/>
              <a:buNone/>
            </a:pPr>
            <a:r>
              <a:rPr lang="zh-CN" altLang="en-US" b="1" dirty="0"/>
              <a:t>三、细胞黏着生物学意义</a:t>
            </a:r>
            <a:endParaRPr lang="zh-CN" altLang="en-US" b="1" dirty="0"/>
          </a:p>
        </p:txBody>
      </p:sp>
      <p:sp>
        <p:nvSpPr>
          <p:cNvPr id="311299" name="文本占位符 311298"/>
          <p:cNvSpPr>
            <a:spLocks noGrp="1"/>
          </p:cNvSpPr>
          <p:nvPr>
            <p:ph type="body" idx="1"/>
          </p:nvPr>
        </p:nvSpPr>
        <p:spPr/>
        <p:txBody>
          <a:bodyPr/>
          <a:p>
            <a:pPr>
              <a:buChar char="n"/>
            </a:pPr>
            <a:endParaRPr lang="en-US" altLang="zh-CN" b="1" dirty="0"/>
          </a:p>
          <a:p>
            <a:pPr>
              <a:buChar char="n"/>
            </a:pPr>
            <a:r>
              <a:rPr lang="en-US" altLang="zh-CN" b="1" dirty="0"/>
              <a:t>  </a:t>
            </a:r>
            <a:r>
              <a:rPr lang="en-US" altLang="zh-CN" dirty="0">
                <a:effectLst/>
              </a:rPr>
              <a:t> </a:t>
            </a:r>
            <a:r>
              <a:rPr lang="zh-CN" altLang="en-US" dirty="0">
                <a:effectLst/>
              </a:rPr>
              <a:t>细胞黏着对胚胎发育以及个体形态发生具有重要作用。</a:t>
            </a:r>
            <a:endParaRPr lang="zh-CN" altLang="en-US" dirty="0">
              <a:effectLst/>
            </a:endParaRPr>
          </a:p>
          <a:p>
            <a:pPr>
              <a:buChar char="n"/>
            </a:pPr>
            <a:r>
              <a:rPr lang="zh-CN" altLang="en-US" dirty="0">
                <a:effectLst/>
              </a:rPr>
              <a:t>   胚胎发育中通过细胞黏着形成三个不同的胚层。</a:t>
            </a:r>
            <a:endParaRPr lang="zh-CN" altLang="en-US" dirty="0">
              <a:effectLst/>
            </a:endParaRPr>
          </a:p>
          <a:p>
            <a:pPr>
              <a:buChar char="n"/>
            </a:pPr>
            <a:r>
              <a:rPr lang="zh-CN" altLang="en-US" dirty="0">
                <a:effectLst/>
              </a:rPr>
              <a:t>在器官形成过程中，通过细胞识别与黏着形成不同的组织合器官。</a:t>
            </a:r>
            <a:endParaRPr lang="zh-CN" altLang="en-US" dirty="0">
              <a:effectLst/>
            </a:endParaRPr>
          </a:p>
        </p:txBody>
      </p:sp>
      <p:sp>
        <p:nvSpPr>
          <p:cNvPr id="311300" name="矩形 31129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缠嗜穷砷蛾倘基匝静唬和完畦姻奥窗砖拘钾尉种塑者肃缚凿哆凶敷翼咒戊细胞的社会联系课件细胞的社会联系课件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4" name="标题 284673"/>
          <p:cNvSpPr>
            <a:spLocks noGrp="1"/>
          </p:cNvSpPr>
          <p:nvPr>
            <p:ph type="title"/>
          </p:nvPr>
        </p:nvSpPr>
        <p:spPr/>
        <p:txBody>
          <a:bodyPr anchor="ctr" anchorCtr="1"/>
          <a:p>
            <a:pPr>
              <a:buClrTx/>
              <a:buSzTx/>
              <a:buFontTx/>
              <a:buNone/>
            </a:pPr>
            <a:r>
              <a:rPr lang="zh-CN" altLang="en-US" b="1" dirty="0">
                <a:solidFill>
                  <a:schemeClr val="tx1"/>
                </a:solidFill>
              </a:rPr>
              <a:t>细胞黏着分子</a:t>
            </a:r>
            <a:endParaRPr lang="zh-CN" altLang="en-US" b="1" dirty="0">
              <a:solidFill>
                <a:schemeClr val="tx1"/>
              </a:solidFill>
            </a:endParaRPr>
          </a:p>
        </p:txBody>
      </p:sp>
      <p:sp>
        <p:nvSpPr>
          <p:cNvPr id="284675" name="文本占位符 284674"/>
          <p:cNvSpPr>
            <a:spLocks noGrp="1"/>
          </p:cNvSpPr>
          <p:nvPr>
            <p:ph type="body" idx="1"/>
          </p:nvPr>
        </p:nvSpPr>
        <p:spPr>
          <a:xfrm>
            <a:off x="395288" y="1600200"/>
            <a:ext cx="8291512" cy="4852988"/>
          </a:xfrm>
        </p:spPr>
        <p:txBody>
          <a:bodyPr/>
          <a:p>
            <a:pPr>
              <a:lnSpc>
                <a:spcPct val="90000"/>
              </a:lnSpc>
              <a:buChar char="n"/>
            </a:pPr>
            <a:r>
              <a:rPr lang="en-US" altLang="zh-CN" b="1" dirty="0">
                <a:effectLst/>
              </a:rPr>
              <a:t>1. Calcium-dependent</a:t>
            </a:r>
            <a:endParaRPr lang="en-US" altLang="zh-CN" b="1" dirty="0">
              <a:effectLst/>
            </a:endParaRPr>
          </a:p>
          <a:p>
            <a:pPr>
              <a:lnSpc>
                <a:spcPct val="90000"/>
              </a:lnSpc>
              <a:buNone/>
            </a:pPr>
            <a:r>
              <a:rPr lang="en-US" altLang="zh-CN" b="1" dirty="0">
                <a:effectLst/>
              </a:rPr>
              <a:t>   Selectins </a:t>
            </a:r>
            <a:endParaRPr lang="en-US" altLang="zh-CN" b="1" dirty="0">
              <a:effectLst/>
            </a:endParaRPr>
          </a:p>
          <a:p>
            <a:pPr>
              <a:lnSpc>
                <a:spcPct val="90000"/>
              </a:lnSpc>
              <a:buNone/>
            </a:pPr>
            <a:r>
              <a:rPr lang="en-US" altLang="zh-CN" b="1" dirty="0">
                <a:effectLst/>
              </a:rPr>
              <a:t>   Cadherins</a:t>
            </a:r>
            <a:endParaRPr lang="en-US" altLang="zh-CN" b="1" dirty="0">
              <a:effectLst/>
            </a:endParaRPr>
          </a:p>
          <a:p>
            <a:pPr>
              <a:lnSpc>
                <a:spcPct val="90000"/>
              </a:lnSpc>
              <a:buNone/>
            </a:pPr>
            <a:endParaRPr lang="en-US" altLang="zh-CN" b="1" dirty="0">
              <a:effectLst/>
            </a:endParaRPr>
          </a:p>
          <a:p>
            <a:pPr>
              <a:lnSpc>
                <a:spcPct val="90000"/>
              </a:lnSpc>
              <a:buChar char="n"/>
            </a:pPr>
            <a:r>
              <a:rPr lang="en-US" altLang="zh-CN" b="1" dirty="0">
                <a:effectLst/>
              </a:rPr>
              <a:t>2. Calcium-independent</a:t>
            </a:r>
            <a:endParaRPr lang="en-US" altLang="zh-CN" b="1" dirty="0">
              <a:effectLst/>
            </a:endParaRPr>
          </a:p>
          <a:p>
            <a:pPr>
              <a:lnSpc>
                <a:spcPct val="90000"/>
              </a:lnSpc>
              <a:buNone/>
            </a:pPr>
            <a:r>
              <a:rPr lang="en-US" altLang="zh-CN" b="1" dirty="0">
                <a:effectLst/>
              </a:rPr>
              <a:t>  Immunoglobulin super family</a:t>
            </a:r>
            <a:endParaRPr lang="en-US" altLang="zh-CN" b="1" dirty="0">
              <a:effectLst/>
            </a:endParaRPr>
          </a:p>
          <a:p>
            <a:pPr>
              <a:lnSpc>
                <a:spcPct val="90000"/>
              </a:lnSpc>
              <a:buNone/>
            </a:pPr>
            <a:r>
              <a:rPr lang="en-US" altLang="zh-CN" b="1" dirty="0">
                <a:effectLst/>
              </a:rPr>
              <a:t>  (N-CAM and I-CAM)</a:t>
            </a:r>
            <a:endParaRPr lang="en-US" altLang="zh-CN" b="1" dirty="0">
              <a:effectLst/>
            </a:endParaRPr>
          </a:p>
          <a:p>
            <a:pPr>
              <a:lnSpc>
                <a:spcPct val="90000"/>
              </a:lnSpc>
              <a:buNone/>
            </a:pPr>
            <a:endParaRPr lang="en-US" altLang="zh-CN" b="1" dirty="0">
              <a:effectLst/>
            </a:endParaRPr>
          </a:p>
          <a:p>
            <a:pPr>
              <a:lnSpc>
                <a:spcPct val="90000"/>
              </a:lnSpc>
              <a:buChar char="n"/>
            </a:pPr>
            <a:r>
              <a:rPr lang="en-US" altLang="zh-CN" b="1" dirty="0">
                <a:effectLst/>
              </a:rPr>
              <a:t>3 </a:t>
            </a:r>
            <a:r>
              <a:rPr lang="en-US" altLang="zh-CN" b="1" dirty="0"/>
              <a:t>Integrins</a:t>
            </a:r>
            <a:endParaRPr lang="en-US" altLang="zh-CN" b="1" dirty="0"/>
          </a:p>
          <a:p>
            <a:pPr>
              <a:lnSpc>
                <a:spcPct val="90000"/>
              </a:lnSpc>
              <a:buChar char="n"/>
            </a:pPr>
            <a:endParaRPr lang="en-US" altLang="zh-CN" b="1" dirty="0">
              <a:effectLst/>
            </a:endParaRPr>
          </a:p>
        </p:txBody>
      </p:sp>
      <p:sp>
        <p:nvSpPr>
          <p:cNvPr id="284676" name="矩形 28467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彝躲该摔旅微乒率锅蚁菲蝶昏赛痊捂来试胆鳃赣颇本纶赃洒蒲雇匠浪武懒细胞的社会联系课件细胞的社会联系课件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02" name="图片 256001" descr="F22-02"/>
          <p:cNvPicPr>
            <a:picLocks noChangeAspect="1"/>
          </p:cNvPicPr>
          <p:nvPr/>
        </p:nvPicPr>
        <p:blipFill>
          <a:blip r:embed="rId1"/>
          <a:stretch>
            <a:fillRect/>
          </a:stretch>
        </p:blipFill>
        <p:spPr>
          <a:xfrm>
            <a:off x="250825" y="765175"/>
            <a:ext cx="8532813" cy="5726113"/>
          </a:xfrm>
          <a:prstGeom prst="rect">
            <a:avLst/>
          </a:prstGeom>
          <a:noFill/>
          <a:ln w="9525">
            <a:noFill/>
          </a:ln>
        </p:spPr>
      </p:pic>
      <p:sp>
        <p:nvSpPr>
          <p:cNvPr id="256003" name="矩形 256002"/>
          <p:cNvSpPr/>
          <p:nvPr/>
        </p:nvSpPr>
        <p:spPr>
          <a:xfrm>
            <a:off x="2339975" y="260350"/>
            <a:ext cx="4419600" cy="495300"/>
          </a:xfrm>
          <a:prstGeom prst="rect">
            <a:avLst/>
          </a:prstGeom>
        </p:spPr>
        <p:txBody>
          <a:bodyPr wrap="none" fromWordArt="1">
            <a:prstTxWarp prst="textPlain">
              <a:avLst>
                <a:gd name="adj" fmla="val 50000"/>
              </a:avLst>
            </a:prstTxWarp>
            <a:normAutofit/>
          </a:bodyPr>
          <a:p>
            <a:pPr algn="ctr"/>
            <a:r>
              <a:rPr lang="zh-CN" altLang="en-US" sz="2800">
                <a:ln w="9525" cap="flat" cmpd="sng">
                  <a:solidFill>
                    <a:srgbClr val="000000"/>
                  </a:solidFill>
                  <a:prstDash val="solid"/>
                  <a:headEnd type="none" w="med" len="med"/>
                  <a:tailEnd type="none" w="med" len="med"/>
                </a:ln>
                <a:solidFill>
                  <a:srgbClr val="FFFFFF"/>
                </a:solidFill>
                <a:latin typeface="Arial Black" panose="020B0A04020102020204" charset="0"/>
                <a:ea typeface="Arial Black" panose="020B0A04020102020204" charset="0"/>
              </a:rPr>
              <a:t>Major families of CAMs</a:t>
            </a:r>
            <a:endParaRPr lang="zh-CN" altLang="en-US" sz="2800">
              <a:ln w="9525" cap="flat" cmpd="sng">
                <a:solidFill>
                  <a:srgbClr val="000000"/>
                </a:solidFill>
                <a:prstDash val="solid"/>
                <a:headEnd type="none" w="med" len="med"/>
                <a:tailEnd type="none" w="med" len="med"/>
              </a:ln>
              <a:solidFill>
                <a:srgbClr val="FFFFFF"/>
              </a:solidFill>
              <a:latin typeface="Arial Black" panose="020B0A04020102020204" charset="0"/>
              <a:ea typeface="Arial Black" panose="020B0A04020102020204" charset="0"/>
            </a:endParaRPr>
          </a:p>
        </p:txBody>
      </p:sp>
      <p:sp>
        <p:nvSpPr>
          <p:cNvPr id="256004" name="矩形 25600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袜挎祟稻趣惮支嗓雹硒错狄熄股单拱耳七悄玫刻确侍湿浇悠秀绪篷召氢墩细胞的社会联系课件细胞的社会联系课件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30" name="文本占位符 278529"/>
          <p:cNvSpPr>
            <a:spLocks noGrp="1"/>
          </p:cNvSpPr>
          <p:nvPr>
            <p:ph type="body" idx="1"/>
          </p:nvPr>
        </p:nvSpPr>
        <p:spPr>
          <a:xfrm>
            <a:off x="539750" y="188913"/>
            <a:ext cx="7605713" cy="6019800"/>
          </a:xfrm>
        </p:spPr>
        <p:txBody>
          <a:bodyPr/>
          <a:p>
            <a:pPr algn="just">
              <a:lnSpc>
                <a:spcPct val="80000"/>
              </a:lnSpc>
              <a:buNone/>
            </a:pPr>
            <a:r>
              <a:rPr lang="en-US" altLang="zh-CN" b="1" dirty="0">
                <a:latin typeface="长城楷体" pitchFamily="49" charset="-122"/>
                <a:ea typeface="长城楷体" pitchFamily="49" charset="-122"/>
                <a:sym typeface="Wingdings 3" pitchFamily="18" charset="2"/>
              </a:rPr>
              <a:t></a:t>
            </a:r>
            <a:r>
              <a:rPr lang="zh-CN" altLang="en-US" sz="2800" b="1" dirty="0">
                <a:latin typeface="长城楷体" pitchFamily="49" charset="-122"/>
                <a:ea typeface="长城楷体" pitchFamily="49" charset="-122"/>
              </a:rPr>
              <a:t>钙黏着蛋白</a:t>
            </a:r>
            <a:r>
              <a:rPr lang="en-US" altLang="zh-CN" sz="2800" b="1" dirty="0">
                <a:latin typeface="长城楷体" pitchFamily="49" charset="-122"/>
                <a:ea typeface="长城楷体" pitchFamily="49" charset="-122"/>
              </a:rPr>
              <a:t>(cadherins)</a:t>
            </a:r>
            <a:endParaRPr lang="en-US" altLang="zh-CN" sz="2800" b="1" dirty="0">
              <a:latin typeface="长城楷体" pitchFamily="49" charset="-122"/>
              <a:ea typeface="长城楷体" pitchFamily="49" charset="-122"/>
            </a:endParaRPr>
          </a:p>
          <a:p>
            <a:pPr algn="just">
              <a:lnSpc>
                <a:spcPct val="120000"/>
              </a:lnSpc>
              <a:buFont typeface="Wingdings" panose="05000000000000000000" pitchFamily="2" charset="2"/>
              <a:buChar char="l"/>
            </a:pPr>
            <a:r>
              <a:rPr lang="zh-CN" altLang="en-US" sz="2800" b="1" dirty="0">
                <a:latin typeface="长城楷体" pitchFamily="49" charset="-122"/>
                <a:ea typeface="长城楷体" pitchFamily="49" charset="-122"/>
              </a:rPr>
              <a:t>钙黏着蛋白是一个家族，至少有</a:t>
            </a:r>
            <a:r>
              <a:rPr lang="en-US" altLang="zh-CN" sz="2800" b="1" dirty="0">
                <a:latin typeface="长城楷体" pitchFamily="49" charset="-122"/>
                <a:ea typeface="长城楷体" pitchFamily="49" charset="-122"/>
              </a:rPr>
              <a:t>12</a:t>
            </a:r>
            <a:r>
              <a:rPr lang="zh-CN" altLang="en-US" sz="2800" b="1" dirty="0">
                <a:latin typeface="长城楷体" pitchFamily="49" charset="-122"/>
                <a:ea typeface="长城楷体" pitchFamily="49" charset="-122"/>
              </a:rPr>
              <a:t>个相关的成员，</a:t>
            </a:r>
            <a:r>
              <a:rPr lang="zh-CN" altLang="en-US" b="1" dirty="0"/>
              <a:t>介导钙依赖的同亲性黏着。</a:t>
            </a:r>
            <a:endParaRPr lang="zh-CN" altLang="en-US" b="1" dirty="0"/>
          </a:p>
          <a:p>
            <a:pPr>
              <a:lnSpc>
                <a:spcPct val="80000"/>
              </a:lnSpc>
              <a:buFont typeface="Wingdings" panose="05000000000000000000" pitchFamily="2" charset="2"/>
              <a:buChar char="l"/>
            </a:pPr>
            <a:r>
              <a:rPr lang="zh-CN" altLang="en-US" b="1" dirty="0"/>
              <a:t>钙黏蛋白多是单次跨膜蛋白，常形成二聚体或者多聚体，胞外肽链部分折叠形成重复结构域，与钙离子结合。</a:t>
            </a:r>
            <a:endParaRPr lang="zh-CN" altLang="en-US" b="1" dirty="0"/>
          </a:p>
          <a:p>
            <a:pPr algn="just">
              <a:lnSpc>
                <a:spcPct val="120000"/>
              </a:lnSpc>
              <a:buFont typeface="Wingdings" panose="05000000000000000000" pitchFamily="2" charset="2"/>
              <a:buChar char="l"/>
            </a:pPr>
            <a:r>
              <a:rPr lang="zh-CN" altLang="en-US" sz="2800" b="1" dirty="0">
                <a:latin typeface="长城楷体" pitchFamily="49" charset="-122"/>
                <a:ea typeface="长城楷体" pitchFamily="49" charset="-122"/>
              </a:rPr>
              <a:t>钙黏着蛋白能够通过它们所在的细胞类型进行区别：</a:t>
            </a:r>
            <a:endParaRPr lang="zh-CN" altLang="en-US" sz="2800" b="1" dirty="0">
              <a:latin typeface="长城楷体" pitchFamily="49" charset="-122"/>
              <a:ea typeface="长城楷体" pitchFamily="49" charset="-122"/>
            </a:endParaRPr>
          </a:p>
          <a:p>
            <a:pPr algn="just">
              <a:lnSpc>
                <a:spcPct val="120000"/>
              </a:lnSpc>
              <a:buFont typeface="Wingdings" panose="05000000000000000000" pitchFamily="2" charset="2"/>
              <a:buChar char="Ø"/>
            </a:pPr>
            <a:r>
              <a:rPr lang="en-US" altLang="zh-CN" sz="2800" b="1" dirty="0">
                <a:latin typeface="长城楷体" pitchFamily="49" charset="-122"/>
                <a:ea typeface="长城楷体" pitchFamily="49" charset="-122"/>
              </a:rPr>
              <a:t>E-</a:t>
            </a:r>
            <a:r>
              <a:rPr lang="zh-CN" altLang="en-US" sz="2800" b="1" dirty="0">
                <a:latin typeface="长城楷体" pitchFamily="49" charset="-122"/>
                <a:ea typeface="长城楷体" pitchFamily="49" charset="-122"/>
              </a:rPr>
              <a:t>钙黏着蛋白</a:t>
            </a:r>
            <a:r>
              <a:rPr lang="en-US" altLang="zh-CN" sz="2800" b="1" dirty="0">
                <a:latin typeface="长城楷体" pitchFamily="49" charset="-122"/>
                <a:ea typeface="长城楷体" pitchFamily="49" charset="-122"/>
              </a:rPr>
              <a:t>(</a:t>
            </a:r>
            <a:r>
              <a:rPr lang="zh-CN" altLang="en-US" sz="2800" b="1" dirty="0">
                <a:latin typeface="长城楷体" pitchFamily="49" charset="-122"/>
                <a:ea typeface="长城楷体" pitchFamily="49" charset="-122"/>
              </a:rPr>
              <a:t>表皮</a:t>
            </a:r>
            <a:r>
              <a:rPr lang="en-US" altLang="zh-CN" sz="2800" b="1" dirty="0">
                <a:latin typeface="长城楷体" pitchFamily="49" charset="-122"/>
                <a:ea typeface="长城楷体" pitchFamily="49" charset="-122"/>
              </a:rPr>
              <a:t>)</a:t>
            </a:r>
            <a:endParaRPr lang="en-US" altLang="zh-CN" sz="2800" b="1" dirty="0">
              <a:latin typeface="长城楷体" pitchFamily="49" charset="-122"/>
              <a:ea typeface="长城楷体" pitchFamily="49" charset="-122"/>
            </a:endParaRPr>
          </a:p>
          <a:p>
            <a:pPr algn="just">
              <a:lnSpc>
                <a:spcPct val="120000"/>
              </a:lnSpc>
              <a:buFont typeface="Wingdings" panose="05000000000000000000" pitchFamily="2" charset="2"/>
              <a:buChar char="Ø"/>
            </a:pPr>
            <a:r>
              <a:rPr lang="en-US" altLang="zh-CN" sz="2800" b="1" dirty="0">
                <a:latin typeface="长城楷体" pitchFamily="49" charset="-122"/>
                <a:ea typeface="长城楷体" pitchFamily="49" charset="-122"/>
              </a:rPr>
              <a:t>N-</a:t>
            </a:r>
            <a:r>
              <a:rPr lang="zh-CN" altLang="en-US" sz="2800" b="1" dirty="0">
                <a:latin typeface="长城楷体" pitchFamily="49" charset="-122"/>
                <a:ea typeface="长城楷体" pitchFamily="49" charset="-122"/>
              </a:rPr>
              <a:t>钙黏着蛋白</a:t>
            </a:r>
            <a:r>
              <a:rPr lang="en-US" altLang="zh-CN" sz="2800" b="1" dirty="0">
                <a:latin typeface="长城楷体" pitchFamily="49" charset="-122"/>
                <a:ea typeface="长城楷体" pitchFamily="49" charset="-122"/>
              </a:rPr>
              <a:t>(</a:t>
            </a:r>
            <a:r>
              <a:rPr lang="zh-CN" altLang="en-US" sz="2800" b="1" dirty="0">
                <a:latin typeface="长城楷体" pitchFamily="49" charset="-122"/>
                <a:ea typeface="长城楷体" pitchFamily="49" charset="-122"/>
              </a:rPr>
              <a:t>神经</a:t>
            </a:r>
            <a:r>
              <a:rPr lang="en-US" altLang="zh-CN" sz="2800" b="1" dirty="0">
                <a:latin typeface="长城楷体" pitchFamily="49" charset="-122"/>
                <a:ea typeface="长城楷体" pitchFamily="49" charset="-122"/>
              </a:rPr>
              <a:t>) </a:t>
            </a:r>
            <a:endParaRPr lang="en-US" altLang="zh-CN" sz="2800" b="1" dirty="0">
              <a:latin typeface="长城楷体" pitchFamily="49" charset="-122"/>
              <a:ea typeface="长城楷体" pitchFamily="49" charset="-122"/>
            </a:endParaRPr>
          </a:p>
          <a:p>
            <a:pPr algn="just">
              <a:lnSpc>
                <a:spcPct val="120000"/>
              </a:lnSpc>
              <a:buFont typeface="Wingdings" panose="05000000000000000000" pitchFamily="2" charset="2"/>
              <a:buChar char="Ø"/>
            </a:pPr>
            <a:r>
              <a:rPr lang="en-US" altLang="zh-CN" sz="2800" b="1" dirty="0">
                <a:latin typeface="长城楷体" pitchFamily="49" charset="-122"/>
                <a:ea typeface="长城楷体" pitchFamily="49" charset="-122"/>
              </a:rPr>
              <a:t>P-</a:t>
            </a:r>
            <a:r>
              <a:rPr lang="zh-CN" altLang="en-US" sz="2800" b="1" dirty="0">
                <a:latin typeface="长城楷体" pitchFamily="49" charset="-122"/>
                <a:ea typeface="长城楷体" pitchFamily="49" charset="-122"/>
              </a:rPr>
              <a:t>钙黏着蛋白</a:t>
            </a:r>
            <a:r>
              <a:rPr lang="en-US" altLang="zh-CN" sz="2800" b="1" dirty="0">
                <a:latin typeface="长城楷体" pitchFamily="49" charset="-122"/>
                <a:ea typeface="长城楷体" pitchFamily="49" charset="-122"/>
              </a:rPr>
              <a:t>(</a:t>
            </a:r>
            <a:r>
              <a:rPr lang="zh-CN" altLang="en-US" sz="2800" b="1" dirty="0">
                <a:latin typeface="长城楷体" pitchFamily="49" charset="-122"/>
                <a:ea typeface="长城楷体" pitchFamily="49" charset="-122"/>
              </a:rPr>
              <a:t>胎盘</a:t>
            </a:r>
            <a:r>
              <a:rPr lang="en-US" altLang="zh-CN" sz="2800" b="1" dirty="0">
                <a:latin typeface="长城楷体" pitchFamily="49" charset="-122"/>
                <a:ea typeface="长城楷体" pitchFamily="49" charset="-122"/>
              </a:rPr>
              <a:t>)</a:t>
            </a:r>
            <a:endParaRPr lang="en-US" altLang="zh-CN" sz="2800" b="1" dirty="0">
              <a:latin typeface="长城楷体" pitchFamily="49" charset="-122"/>
              <a:ea typeface="长城楷体" pitchFamily="49" charset="-122"/>
            </a:endParaRPr>
          </a:p>
        </p:txBody>
      </p:sp>
      <p:pic>
        <p:nvPicPr>
          <p:cNvPr id="278531" name="图片 278530" descr="XJ14"/>
          <p:cNvPicPr>
            <a:picLocks noChangeAspect="1"/>
          </p:cNvPicPr>
          <p:nvPr/>
        </p:nvPicPr>
        <p:blipFill>
          <a:blip r:embed="rId1"/>
          <a:stretch>
            <a:fillRect/>
          </a:stretch>
        </p:blipFill>
        <p:spPr>
          <a:xfrm>
            <a:off x="4716463" y="4076700"/>
            <a:ext cx="3779837" cy="2236788"/>
          </a:xfrm>
          <a:prstGeom prst="rect">
            <a:avLst/>
          </a:prstGeom>
          <a:noFill/>
          <a:ln w="9525">
            <a:noFill/>
          </a:ln>
        </p:spPr>
      </p:pic>
      <p:sp>
        <p:nvSpPr>
          <p:cNvPr id="278532" name="矩形 27853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荫副遂尤渤姐肖庚胃根垮埃孤急碳洲寅敦玖橱峭竣冻球戈殃涯脯驯绽勉涕细胞的社会联系课件细胞的社会联系课件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8530">
                                            <p:txEl>
                                              <p:charRg st="0" end="18"/>
                                            </p:txEl>
                                          </p:spTgt>
                                        </p:tgtEl>
                                        <p:attrNameLst>
                                          <p:attrName>style.visibility</p:attrName>
                                        </p:attrNameLst>
                                      </p:cBhvr>
                                      <p:to>
                                        <p:strVal val="visible"/>
                                      </p:to>
                                    </p:set>
                                    <p:animEffect transition="in" filter="wipe(left)">
                                      <p:cBhvr>
                                        <p:cTn id="7" dur="500"/>
                                        <p:tgtEl>
                                          <p:spTgt spid="278530">
                                            <p:txEl>
                                              <p:charRg st="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8530">
                                            <p:txEl>
                                              <p:charRg st="18" end="54"/>
                                            </p:txEl>
                                          </p:spTgt>
                                        </p:tgtEl>
                                        <p:attrNameLst>
                                          <p:attrName>style.visibility</p:attrName>
                                        </p:attrNameLst>
                                      </p:cBhvr>
                                      <p:to>
                                        <p:strVal val="visible"/>
                                      </p:to>
                                    </p:set>
                                    <p:animEffect transition="in" filter="wipe(left)">
                                      <p:cBhvr>
                                        <p:cTn id="12" dur="500"/>
                                        <p:tgtEl>
                                          <p:spTgt spid="278530">
                                            <p:txEl>
                                              <p:charRg st="18" end="5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8530">
                                            <p:txEl>
                                              <p:charRg st="54" end="103"/>
                                            </p:txEl>
                                          </p:spTgt>
                                        </p:tgtEl>
                                        <p:attrNameLst>
                                          <p:attrName>style.visibility</p:attrName>
                                        </p:attrNameLst>
                                      </p:cBhvr>
                                      <p:to>
                                        <p:strVal val="visible"/>
                                      </p:to>
                                    </p:set>
                                    <p:animEffect transition="in" filter="wipe(left)">
                                      <p:cBhvr>
                                        <p:cTn id="17" dur="500"/>
                                        <p:tgtEl>
                                          <p:spTgt spid="278530">
                                            <p:txEl>
                                              <p:charRg st="54" end="10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8530">
                                            <p:txEl>
                                              <p:charRg st="103" end="127"/>
                                            </p:txEl>
                                          </p:spTgt>
                                        </p:tgtEl>
                                        <p:attrNameLst>
                                          <p:attrName>style.visibility</p:attrName>
                                        </p:attrNameLst>
                                      </p:cBhvr>
                                      <p:to>
                                        <p:strVal val="visible"/>
                                      </p:to>
                                    </p:set>
                                    <p:animEffect transition="in" filter="wipe(left)">
                                      <p:cBhvr>
                                        <p:cTn id="22" dur="500"/>
                                        <p:tgtEl>
                                          <p:spTgt spid="278530">
                                            <p:txEl>
                                              <p:charRg st="103" end="12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8530">
                                            <p:txEl>
                                              <p:charRg st="127" end="139"/>
                                            </p:txEl>
                                          </p:spTgt>
                                        </p:tgtEl>
                                        <p:attrNameLst>
                                          <p:attrName>style.visibility</p:attrName>
                                        </p:attrNameLst>
                                      </p:cBhvr>
                                      <p:to>
                                        <p:strVal val="visible"/>
                                      </p:to>
                                    </p:set>
                                    <p:animEffect transition="in" filter="wipe(left)">
                                      <p:cBhvr>
                                        <p:cTn id="27" dur="500"/>
                                        <p:tgtEl>
                                          <p:spTgt spid="278530">
                                            <p:txEl>
                                              <p:charRg st="127" end="13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8530">
                                            <p:txEl>
                                              <p:charRg st="139" end="152"/>
                                            </p:txEl>
                                          </p:spTgt>
                                        </p:tgtEl>
                                        <p:attrNameLst>
                                          <p:attrName>style.visibility</p:attrName>
                                        </p:attrNameLst>
                                      </p:cBhvr>
                                      <p:to>
                                        <p:strVal val="visible"/>
                                      </p:to>
                                    </p:set>
                                    <p:animEffect transition="in" filter="wipe(left)">
                                      <p:cBhvr>
                                        <p:cTn id="32" dur="500"/>
                                        <p:tgtEl>
                                          <p:spTgt spid="278530">
                                            <p:txEl>
                                              <p:charRg st="139" end="15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8530">
                                            <p:txEl>
                                              <p:charRg st="152" end="164"/>
                                            </p:txEl>
                                          </p:spTgt>
                                        </p:tgtEl>
                                        <p:attrNameLst>
                                          <p:attrName>style.visibility</p:attrName>
                                        </p:attrNameLst>
                                      </p:cBhvr>
                                      <p:to>
                                        <p:strVal val="visible"/>
                                      </p:to>
                                    </p:set>
                                    <p:animEffect transition="in" filter="wipe(left)">
                                      <p:cBhvr>
                                        <p:cTn id="37" dur="500"/>
                                        <p:tgtEl>
                                          <p:spTgt spid="278530">
                                            <p:txEl>
                                              <p:charRg st="152" end="16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78531"/>
                                        </p:tgtEl>
                                        <p:attrNameLst>
                                          <p:attrName>style.visibility</p:attrName>
                                        </p:attrNameLst>
                                      </p:cBhvr>
                                      <p:to>
                                        <p:strVal val="visible"/>
                                      </p:to>
                                    </p:set>
                                    <p:animEffect transition="in" filter="box(in)">
                                      <p:cBhvr>
                                        <p:cTn id="42" dur="500"/>
                                        <p:tgtEl>
                                          <p:spTgt spid="278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2322" name="标题 312321"/>
          <p:cNvSpPr>
            <a:spLocks noGrp="1"/>
          </p:cNvSpPr>
          <p:nvPr>
            <p:ph type="title"/>
          </p:nvPr>
        </p:nvSpPr>
        <p:spPr/>
        <p:txBody>
          <a:bodyPr anchor="ctr" anchorCtr="1"/>
          <a:p>
            <a:pPr>
              <a:buClrTx/>
              <a:buSzTx/>
              <a:buFontTx/>
              <a:buNone/>
            </a:pPr>
            <a:r>
              <a:rPr lang="zh-CN" altLang="en-US" dirty="0">
                <a:effectLst/>
              </a:rPr>
              <a:t>功能</a:t>
            </a:r>
            <a:endParaRPr lang="zh-CN" altLang="en-US" dirty="0">
              <a:effectLst/>
            </a:endParaRPr>
          </a:p>
        </p:txBody>
      </p:sp>
      <p:sp>
        <p:nvSpPr>
          <p:cNvPr id="312323" name="文本占位符 312322"/>
          <p:cNvSpPr>
            <a:spLocks noGrp="1"/>
          </p:cNvSpPr>
          <p:nvPr>
            <p:ph type="body" idx="1"/>
          </p:nvPr>
        </p:nvSpPr>
        <p:spPr/>
        <p:txBody>
          <a:bodyPr/>
          <a:p>
            <a:pPr>
              <a:buChar char="n"/>
            </a:pPr>
            <a:r>
              <a:rPr lang="zh-CN" altLang="en-US" dirty="0">
                <a:effectLst/>
              </a:rPr>
              <a:t>不同细胞及其不同发育阶段钙黏蛋白种类和数量不同。</a:t>
            </a:r>
            <a:endParaRPr lang="zh-CN" altLang="en-US" dirty="0">
              <a:effectLst/>
            </a:endParaRPr>
          </a:p>
          <a:p>
            <a:pPr>
              <a:buChar char="n"/>
            </a:pPr>
            <a:r>
              <a:rPr lang="zh-CN" altLang="en-US" dirty="0">
                <a:effectLst/>
              </a:rPr>
              <a:t>钙黏蛋白对个体发育具有重要作用，钙黏蛋白种类和数量的调控决定某些胚胎细胞的黏着，影响细胞分化，参与器官建成。</a:t>
            </a:r>
            <a:endParaRPr lang="zh-CN" altLang="en-US" dirty="0">
              <a:effectLst/>
            </a:endParaRPr>
          </a:p>
        </p:txBody>
      </p:sp>
      <p:sp>
        <p:nvSpPr>
          <p:cNvPr id="312324" name="矩形 31232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试啦侨歌咙册潍阴膊蒜疗袄婚忌网径絮帜寡踌串槐乾效苞完抱竟农皂抽毕细胞的社会联系课件细胞的社会联系课件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1730" name="图片 201729" descr="XJ16"/>
          <p:cNvPicPr>
            <a:picLocks noChangeAspect="1"/>
          </p:cNvPicPr>
          <p:nvPr/>
        </p:nvPicPr>
        <p:blipFill>
          <a:blip r:embed="rId1"/>
          <a:stretch>
            <a:fillRect/>
          </a:stretch>
        </p:blipFill>
        <p:spPr>
          <a:xfrm>
            <a:off x="304800" y="1066800"/>
            <a:ext cx="8083550" cy="5437188"/>
          </a:xfrm>
          <a:prstGeom prst="rect">
            <a:avLst/>
          </a:prstGeom>
          <a:noFill/>
          <a:ln w="9525">
            <a:noFill/>
          </a:ln>
        </p:spPr>
      </p:pic>
      <p:sp>
        <p:nvSpPr>
          <p:cNvPr id="201731" name="标题 201730"/>
          <p:cNvSpPr>
            <a:spLocks noGrp="1"/>
          </p:cNvSpPr>
          <p:nvPr>
            <p:ph type="title" idx="4294967295"/>
          </p:nvPr>
        </p:nvSpPr>
        <p:spPr>
          <a:xfrm>
            <a:off x="1905000" y="228600"/>
            <a:ext cx="6699250" cy="679450"/>
          </a:xfrm>
        </p:spPr>
        <p:txBody>
          <a:bodyPr anchor="ctr" anchorCtr="1"/>
          <a:p>
            <a:pPr>
              <a:buClrTx/>
              <a:buSzTx/>
              <a:buFontTx/>
              <a:buNone/>
            </a:pPr>
            <a:r>
              <a:rPr lang="en-US" altLang="zh-CN" sz="3200" b="1" dirty="0">
                <a:solidFill>
                  <a:schemeClr val="tx1"/>
                </a:solidFill>
                <a:latin typeface="Times New Roman" panose="02020603050405020304" pitchFamily="18" charset="0"/>
                <a:ea typeface="长城楷体" pitchFamily="49" charset="-122"/>
              </a:rPr>
              <a:t>Selectin and cell adhension</a:t>
            </a:r>
            <a:r>
              <a:rPr lang="en-US" altLang="zh-CN" sz="4800" b="1" dirty="0">
                <a:solidFill>
                  <a:schemeClr val="hlink"/>
                </a:solidFill>
                <a:latin typeface="长城楷体" pitchFamily="49" charset="-122"/>
                <a:ea typeface="长城楷体" pitchFamily="49" charset="-122"/>
              </a:rPr>
              <a:t> </a:t>
            </a:r>
            <a:endParaRPr lang="en-US" altLang="zh-CN" sz="4800" b="1" dirty="0">
              <a:solidFill>
                <a:schemeClr val="hlink"/>
              </a:solidFill>
              <a:latin typeface="长城楷体" pitchFamily="49" charset="-122"/>
              <a:ea typeface="长城楷体" pitchFamily="49" charset="-122"/>
            </a:endParaRPr>
          </a:p>
        </p:txBody>
      </p:sp>
      <p:sp>
        <p:nvSpPr>
          <p:cNvPr id="201732" name="爆炸形 2 201731"/>
          <p:cNvSpPr/>
          <p:nvPr/>
        </p:nvSpPr>
        <p:spPr>
          <a:xfrm>
            <a:off x="2124075" y="620713"/>
            <a:ext cx="647700" cy="719137"/>
          </a:xfrm>
          <a:prstGeom prst="irregularSeal2">
            <a:avLst/>
          </a:prstGeom>
          <a:solidFill>
            <a:schemeClr val="accent1"/>
          </a:solidFill>
          <a:ln w="9525" cap="flat" cmpd="sng">
            <a:solidFill>
              <a:srgbClr val="FF00FF"/>
            </a:solidFill>
            <a:prstDash val="solid"/>
            <a:miter/>
            <a:headEnd type="none" w="med" len="med"/>
            <a:tailEnd type="none" w="med" len="med"/>
          </a:ln>
        </p:spPr>
        <p:txBody>
          <a:bodyPr/>
          <a:p>
            <a:endParaRPr lang="zh-CN" altLang="en-US"/>
          </a:p>
        </p:txBody>
      </p:sp>
      <p:sp>
        <p:nvSpPr>
          <p:cNvPr id="201733" name="矩形 20173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酣曼非攒尽峙笔际呛茄耍疟咱萨诛派菱惧承骂例辕漳绚公糟菜硕呕舱宵室细胞的社会联系课件细胞的社会联系课件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1730"/>
                                        </p:tgtEl>
                                        <p:attrNameLst>
                                          <p:attrName>style.visibility</p:attrName>
                                        </p:attrNameLst>
                                      </p:cBhvr>
                                      <p:to>
                                        <p:strVal val="visible"/>
                                      </p:to>
                                    </p:set>
                                    <p:animEffect transition="in" filter="dissolve">
                                      <p:cBhvr>
                                        <p:cTn id="7" dur="500"/>
                                        <p:tgtEl>
                                          <p:spTgt spid="201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8770" name="标题 288769"/>
          <p:cNvSpPr>
            <a:spLocks noGrp="1"/>
          </p:cNvSpPr>
          <p:nvPr>
            <p:ph type="title"/>
          </p:nvPr>
        </p:nvSpPr>
        <p:spPr/>
        <p:txBody>
          <a:bodyPr anchor="ctr" anchorCtr="1"/>
          <a:p>
            <a:pPr>
              <a:buClrTx/>
              <a:buSzTx/>
              <a:buFontTx/>
              <a:buNone/>
            </a:pPr>
            <a:r>
              <a:rPr lang="zh-CN" altLang="en-US" b="1" dirty="0"/>
              <a:t>细胞外基质功能</a:t>
            </a:r>
            <a:endParaRPr lang="zh-CN" altLang="en-US" b="1" dirty="0"/>
          </a:p>
        </p:txBody>
      </p:sp>
      <p:sp>
        <p:nvSpPr>
          <p:cNvPr id="288771" name="文本占位符 288770"/>
          <p:cNvSpPr>
            <a:spLocks noGrp="1"/>
          </p:cNvSpPr>
          <p:nvPr>
            <p:ph type="body" idx="1"/>
          </p:nvPr>
        </p:nvSpPr>
        <p:spPr/>
        <p:txBody>
          <a:bodyPr/>
          <a:p>
            <a:pPr>
              <a:lnSpc>
                <a:spcPct val="90000"/>
              </a:lnSpc>
              <a:buNone/>
            </a:pPr>
            <a:endParaRPr lang="en-US" altLang="zh-CN" dirty="0">
              <a:effectLst/>
            </a:endParaRPr>
          </a:p>
          <a:p>
            <a:pPr>
              <a:lnSpc>
                <a:spcPct val="90000"/>
              </a:lnSpc>
              <a:buNone/>
            </a:pPr>
            <a:r>
              <a:rPr lang="en-US" altLang="zh-CN" dirty="0">
                <a:effectLst/>
              </a:rPr>
              <a:t>1</a:t>
            </a:r>
            <a:r>
              <a:rPr lang="zh-CN" altLang="en-US" dirty="0">
                <a:effectLst/>
              </a:rPr>
              <a:t>、细胞外基质将细胞粘连在一起构成组织；动物组织的构建既是多细胞相互作用的结果，也是细胞与胞外基质相互作用的结果。</a:t>
            </a:r>
            <a:endParaRPr lang="zh-CN" altLang="en-US" dirty="0">
              <a:effectLst/>
            </a:endParaRPr>
          </a:p>
          <a:p>
            <a:pPr>
              <a:lnSpc>
                <a:spcPct val="90000"/>
              </a:lnSpc>
              <a:buNone/>
            </a:pPr>
            <a:r>
              <a:rPr lang="en-US" altLang="zh-CN" dirty="0">
                <a:effectLst/>
              </a:rPr>
              <a:t>2</a:t>
            </a:r>
            <a:r>
              <a:rPr lang="zh-CN" altLang="en-US" dirty="0">
                <a:effectLst/>
              </a:rPr>
              <a:t>、提供细胞外网架，在组织中或组织之间起支持作用。</a:t>
            </a:r>
            <a:endParaRPr lang="zh-CN" altLang="en-US" dirty="0">
              <a:effectLst/>
            </a:endParaRPr>
          </a:p>
          <a:p>
            <a:pPr>
              <a:lnSpc>
                <a:spcPct val="90000"/>
              </a:lnSpc>
              <a:buNone/>
            </a:pPr>
            <a:r>
              <a:rPr lang="en-US" altLang="zh-CN" dirty="0">
                <a:effectLst/>
              </a:rPr>
              <a:t>3</a:t>
            </a:r>
            <a:r>
              <a:rPr lang="zh-CN" altLang="en-US" dirty="0">
                <a:effectLst/>
              </a:rPr>
              <a:t>、细胞外基质的三维结构及成分是动态变化的，通过细胞微环境的改变对细胞形态、生长、分裂、分化和凋亡起到调控作用。</a:t>
            </a:r>
            <a:endParaRPr lang="zh-CN" altLang="en-US" dirty="0">
              <a:effectLst/>
            </a:endParaRPr>
          </a:p>
        </p:txBody>
      </p:sp>
      <p:sp>
        <p:nvSpPr>
          <p:cNvPr id="288772" name="矩形 28877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屋垫使荚簿菠啥眼励租味贯截炼卧慎氖殉蕊辱示着藩绥败入哄怯浪咖血涎细胞的社会联系课件细胞的社会联系课件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文本占位符 200705"/>
          <p:cNvSpPr>
            <a:spLocks noGrp="1"/>
          </p:cNvSpPr>
          <p:nvPr>
            <p:ph type="body" idx="1"/>
          </p:nvPr>
        </p:nvSpPr>
        <p:spPr>
          <a:xfrm>
            <a:off x="250825" y="981075"/>
            <a:ext cx="8664575" cy="6292850"/>
          </a:xfrm>
        </p:spPr>
        <p:txBody>
          <a:bodyPr/>
          <a:p>
            <a:pPr>
              <a:buChar char="n"/>
            </a:pPr>
            <a:r>
              <a:rPr lang="zh-CN" altLang="en-US" sz="3600" b="1" dirty="0"/>
              <a:t>介导钙依赖的异亲性黏着。</a:t>
            </a:r>
            <a:endParaRPr lang="zh-CN" altLang="en-US" sz="3600" b="1" dirty="0"/>
          </a:p>
          <a:p>
            <a:pPr>
              <a:buChar char="n"/>
            </a:pPr>
            <a:r>
              <a:rPr lang="zh-CN" altLang="en-US" sz="3600" b="1" dirty="0"/>
              <a:t>是跨膜蛋白，胞外有保守的凝集素样结构域。</a:t>
            </a:r>
            <a:endParaRPr lang="zh-CN" altLang="en-US" sz="3600" b="1" dirty="0"/>
          </a:p>
          <a:p>
            <a:pPr>
              <a:buChar char="n"/>
            </a:pPr>
            <a:r>
              <a:rPr lang="zh-CN" altLang="en-US" sz="3600" b="1" dirty="0"/>
              <a:t>具有</a:t>
            </a:r>
            <a:r>
              <a:rPr lang="en-US" altLang="zh-CN" sz="3600" b="1" dirty="0"/>
              <a:t>L-</a:t>
            </a:r>
            <a:r>
              <a:rPr lang="zh-CN" altLang="en-US" sz="3600" b="1" dirty="0"/>
              <a:t>选择素，</a:t>
            </a:r>
            <a:r>
              <a:rPr lang="en-US" altLang="zh-CN" sz="3600" b="1" dirty="0"/>
              <a:t>P-</a:t>
            </a:r>
            <a:r>
              <a:rPr lang="zh-CN" altLang="en-US" sz="3600" b="1" dirty="0"/>
              <a:t>选择素，</a:t>
            </a:r>
            <a:r>
              <a:rPr lang="en-US" altLang="zh-CN" sz="3600" b="1" dirty="0"/>
              <a:t>E-</a:t>
            </a:r>
            <a:r>
              <a:rPr lang="zh-CN" altLang="en-US" sz="3600" b="1" dirty="0"/>
              <a:t>选择素三种主要类型。</a:t>
            </a:r>
            <a:endParaRPr lang="zh-CN" altLang="en-US" sz="3600" b="1" dirty="0"/>
          </a:p>
          <a:p>
            <a:pPr>
              <a:buChar char="n"/>
            </a:pPr>
            <a:r>
              <a:rPr lang="zh-CN" altLang="en-US" b="1" dirty="0"/>
              <a:t>参与白细胞与血管内皮细胞之间的识别与粘着，帮助白细胞聚集导炎症发生部位。</a:t>
            </a:r>
            <a:endParaRPr lang="zh-CN" altLang="en-US" b="1" dirty="0"/>
          </a:p>
          <a:p>
            <a:pPr>
              <a:buChar char="n"/>
            </a:pPr>
            <a:r>
              <a:rPr lang="zh-CN" altLang="en-US" b="1" dirty="0"/>
              <a:t>参与淋巴细胞归巢现象的实现。</a:t>
            </a:r>
            <a:r>
              <a:rPr lang="zh-CN" altLang="en-US" dirty="0">
                <a:effectLst/>
              </a:rPr>
              <a:t> </a:t>
            </a:r>
            <a:endParaRPr lang="zh-CN" altLang="en-US" dirty="0">
              <a:effectLst/>
            </a:endParaRPr>
          </a:p>
        </p:txBody>
      </p:sp>
      <p:sp>
        <p:nvSpPr>
          <p:cNvPr id="200707" name="矩形 200706"/>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籽艘囚码苏嫌梳钠躲钮汐铂吱皂丫尖赤锚靡揭撑槽幸密咕群饿误谜菩宗帜细胞的社会联系课件细胞的社会联系课件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06">
                                            <p:txEl>
                                              <p:charRg st="0" end="13"/>
                                            </p:txEl>
                                          </p:spTgt>
                                        </p:tgtEl>
                                        <p:attrNameLst>
                                          <p:attrName>style.visibility</p:attrName>
                                        </p:attrNameLst>
                                      </p:cBhvr>
                                      <p:to>
                                        <p:strVal val="visible"/>
                                      </p:to>
                                    </p:set>
                                    <p:animEffect transition="in" filter="dissolve">
                                      <p:cBhvr>
                                        <p:cTn id="7" dur="500"/>
                                        <p:tgtEl>
                                          <p:spTgt spid="200706">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0706">
                                            <p:txEl>
                                              <p:charRg st="13" end="34"/>
                                            </p:txEl>
                                          </p:spTgt>
                                        </p:tgtEl>
                                        <p:attrNameLst>
                                          <p:attrName>style.visibility</p:attrName>
                                        </p:attrNameLst>
                                      </p:cBhvr>
                                      <p:to>
                                        <p:strVal val="visible"/>
                                      </p:to>
                                    </p:set>
                                    <p:animEffect transition="in" filter="dissolve">
                                      <p:cBhvr>
                                        <p:cTn id="12" dur="500"/>
                                        <p:tgtEl>
                                          <p:spTgt spid="200706">
                                            <p:txEl>
                                              <p:charRg st="13"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0706">
                                            <p:txEl>
                                              <p:charRg st="34" end="61"/>
                                            </p:txEl>
                                          </p:spTgt>
                                        </p:tgtEl>
                                        <p:attrNameLst>
                                          <p:attrName>style.visibility</p:attrName>
                                        </p:attrNameLst>
                                      </p:cBhvr>
                                      <p:to>
                                        <p:strVal val="visible"/>
                                      </p:to>
                                    </p:set>
                                    <p:animEffect transition="in" filter="dissolve">
                                      <p:cBhvr>
                                        <p:cTn id="17" dur="500"/>
                                        <p:tgtEl>
                                          <p:spTgt spid="200706">
                                            <p:txEl>
                                              <p:charRg st="34" end="6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06">
                                            <p:txEl>
                                              <p:charRg st="61" end="98"/>
                                            </p:txEl>
                                          </p:spTgt>
                                        </p:tgtEl>
                                        <p:attrNameLst>
                                          <p:attrName>style.visibility</p:attrName>
                                        </p:attrNameLst>
                                      </p:cBhvr>
                                      <p:to>
                                        <p:strVal val="visible"/>
                                      </p:to>
                                    </p:set>
                                    <p:animEffect transition="in" filter="dissolve">
                                      <p:cBhvr>
                                        <p:cTn id="22" dur="500"/>
                                        <p:tgtEl>
                                          <p:spTgt spid="200706">
                                            <p:txEl>
                                              <p:charRg st="61" end="9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0706">
                                            <p:txEl>
                                              <p:charRg st="98" end="114"/>
                                            </p:txEl>
                                          </p:spTgt>
                                        </p:tgtEl>
                                        <p:attrNameLst>
                                          <p:attrName>style.visibility</p:attrName>
                                        </p:attrNameLst>
                                      </p:cBhvr>
                                      <p:to>
                                        <p:strVal val="visible"/>
                                      </p:to>
                                    </p:set>
                                    <p:animEffect transition="in" filter="dissolve">
                                      <p:cBhvr>
                                        <p:cTn id="27" dur="500"/>
                                        <p:tgtEl>
                                          <p:spTgt spid="200706">
                                            <p:txEl>
                                              <p:charRg st="98" end="1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3346" name="标题 313345"/>
          <p:cNvSpPr>
            <a:spLocks noGrp="1"/>
          </p:cNvSpPr>
          <p:nvPr>
            <p:ph type="title"/>
          </p:nvPr>
        </p:nvSpPr>
        <p:spPr/>
        <p:txBody>
          <a:bodyPr anchor="ctr" anchorCtr="1"/>
          <a:p>
            <a:pPr>
              <a:buClrTx/>
              <a:buSzTx/>
              <a:buFontTx/>
              <a:buNone/>
            </a:pPr>
            <a:r>
              <a:rPr lang="zh-CN" altLang="en-US" dirty="0">
                <a:effectLst/>
              </a:rPr>
              <a:t>免疫球蛋白超家族</a:t>
            </a:r>
            <a:endParaRPr lang="zh-CN" altLang="en-US" dirty="0">
              <a:effectLst/>
            </a:endParaRPr>
          </a:p>
        </p:txBody>
      </p:sp>
      <p:sp>
        <p:nvSpPr>
          <p:cNvPr id="313347" name="文本占位符 313346"/>
          <p:cNvSpPr>
            <a:spLocks noGrp="1"/>
          </p:cNvSpPr>
          <p:nvPr>
            <p:ph type="body" idx="1"/>
          </p:nvPr>
        </p:nvSpPr>
        <p:spPr/>
        <p:txBody>
          <a:bodyPr/>
          <a:p>
            <a:pPr>
              <a:buChar char="n"/>
            </a:pPr>
            <a:r>
              <a:rPr lang="zh-CN" altLang="en-US" dirty="0">
                <a:effectLst/>
              </a:rPr>
              <a:t>介导钙不依赖的同亲性黏着和异亲性黏着。</a:t>
            </a:r>
            <a:endParaRPr lang="zh-CN" altLang="en-US" dirty="0">
              <a:effectLst/>
            </a:endParaRPr>
          </a:p>
          <a:p>
            <a:pPr>
              <a:buChar char="n"/>
            </a:pPr>
            <a:r>
              <a:rPr lang="zh-CN" altLang="en-US" dirty="0">
                <a:effectLst/>
              </a:rPr>
              <a:t>分子结构具有与免疫球蛋白类似的结构域。</a:t>
            </a:r>
            <a:endParaRPr lang="zh-CN" altLang="en-US" dirty="0">
              <a:effectLst/>
            </a:endParaRPr>
          </a:p>
        </p:txBody>
      </p:sp>
      <p:pic>
        <p:nvPicPr>
          <p:cNvPr id="313348" name="图片 313347" descr="XJ13"/>
          <p:cNvPicPr>
            <a:picLocks noChangeAspect="1"/>
          </p:cNvPicPr>
          <p:nvPr/>
        </p:nvPicPr>
        <p:blipFill>
          <a:blip r:embed="rId1"/>
          <a:stretch>
            <a:fillRect/>
          </a:stretch>
        </p:blipFill>
        <p:spPr>
          <a:xfrm>
            <a:off x="2484438" y="3141663"/>
            <a:ext cx="4897437" cy="2979737"/>
          </a:xfrm>
          <a:prstGeom prst="rect">
            <a:avLst/>
          </a:prstGeom>
          <a:noFill/>
          <a:ln w="9525">
            <a:noFill/>
          </a:ln>
        </p:spPr>
      </p:pic>
      <p:sp>
        <p:nvSpPr>
          <p:cNvPr id="313349" name="矩形 31334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蕊芋滴收臭墙达童止狸分告陪询群汤措畦郭杂徊水忙碘炬茵靖讥森绞上疹细胞的社会联系课件细胞的社会联系课件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3348"/>
                                        </p:tgtEl>
                                        <p:attrNameLst>
                                          <p:attrName>style.visibility</p:attrName>
                                        </p:attrNameLst>
                                      </p:cBhvr>
                                      <p:to>
                                        <p:strVal val="visible"/>
                                      </p:to>
                                    </p:set>
                                    <p:anim calcmode="lin" valueType="num">
                                      <p:cBhvr additive="base">
                                        <p:cTn id="7" dur="500" fill="hold"/>
                                        <p:tgtEl>
                                          <p:spTgt spid="313348"/>
                                        </p:tgtEl>
                                        <p:attrNameLst>
                                          <p:attrName>ppt_x</p:attrName>
                                        </p:attrNameLst>
                                      </p:cBhvr>
                                      <p:tavLst>
                                        <p:tav tm="0">
                                          <p:val>
                                            <p:strVal val="#ppt_x"/>
                                          </p:val>
                                        </p:tav>
                                        <p:tav tm="100000">
                                          <p:val>
                                            <p:strVal val="#ppt_x"/>
                                          </p:val>
                                        </p:tav>
                                      </p:tavLst>
                                    </p:anim>
                                    <p:anim calcmode="lin" valueType="num">
                                      <p:cBhvr additive="base">
                                        <p:cTn id="8" dur="500" fill="hold"/>
                                        <p:tgtEl>
                                          <p:spTgt spid="3133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70" name="标题 314369"/>
          <p:cNvSpPr>
            <a:spLocks noGrp="1"/>
          </p:cNvSpPr>
          <p:nvPr>
            <p:ph type="title"/>
          </p:nvPr>
        </p:nvSpPr>
        <p:spPr/>
        <p:txBody>
          <a:bodyPr anchor="ctr" anchorCtr="1"/>
          <a:p>
            <a:endParaRPr dirty="0"/>
          </a:p>
        </p:txBody>
      </p:sp>
      <p:sp>
        <p:nvSpPr>
          <p:cNvPr id="314371" name="文本占位符 314370"/>
          <p:cNvSpPr>
            <a:spLocks noGrp="1"/>
          </p:cNvSpPr>
          <p:nvPr>
            <p:ph type="body" idx="1"/>
          </p:nvPr>
        </p:nvSpPr>
        <p:spPr/>
        <p:txBody>
          <a:bodyPr/>
          <a:p>
            <a:pPr>
              <a:buChar char="n"/>
            </a:pPr>
            <a:r>
              <a:rPr lang="zh-CN" altLang="en-US" dirty="0">
                <a:effectLst/>
              </a:rPr>
              <a:t>大多数细胞黏着分子介导淋巴细胞和免疫应答细胞间的黏着。</a:t>
            </a:r>
            <a:endParaRPr lang="zh-CN" altLang="en-US" dirty="0">
              <a:effectLst/>
            </a:endParaRPr>
          </a:p>
          <a:p>
            <a:pPr>
              <a:buChar char="n"/>
            </a:pPr>
            <a:r>
              <a:rPr lang="en-US" altLang="zh-CN" dirty="0">
                <a:effectLst/>
              </a:rPr>
              <a:t>V-CAM</a:t>
            </a:r>
            <a:r>
              <a:rPr lang="zh-CN" altLang="en-US" dirty="0">
                <a:effectLst/>
              </a:rPr>
              <a:t>，</a:t>
            </a:r>
            <a:r>
              <a:rPr lang="en-US" altLang="zh-CN" dirty="0">
                <a:effectLst/>
              </a:rPr>
              <a:t>N-CAM</a:t>
            </a:r>
            <a:r>
              <a:rPr lang="zh-CN" altLang="en-US" dirty="0">
                <a:effectLst/>
              </a:rPr>
              <a:t>和</a:t>
            </a:r>
            <a:r>
              <a:rPr lang="en-US" altLang="zh-CN" dirty="0">
                <a:effectLst/>
              </a:rPr>
              <a:t>L1</a:t>
            </a:r>
            <a:r>
              <a:rPr lang="zh-CN" altLang="en-US" dirty="0">
                <a:effectLst/>
              </a:rPr>
              <a:t>介导非免疫细胞间的黏着，在在神经组织细胞间的黏着中发挥主要作用。 </a:t>
            </a:r>
            <a:endParaRPr lang="zh-CN" altLang="en-US" dirty="0">
              <a:effectLst/>
            </a:endParaRPr>
          </a:p>
        </p:txBody>
      </p:sp>
      <p:sp>
        <p:nvSpPr>
          <p:cNvPr id="314372" name="矩形 31437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犯房积裕紧摸应何漂向莉最眯椽任屿柜址翌滥酗耐尉蹲羽游栓谰壕殃翼礼细胞的社会联系课件细胞的社会联系课件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4" name="标题 315393"/>
          <p:cNvSpPr>
            <a:spLocks noGrp="1"/>
          </p:cNvSpPr>
          <p:nvPr>
            <p:ph type="title"/>
          </p:nvPr>
        </p:nvSpPr>
        <p:spPr/>
        <p:txBody>
          <a:bodyPr anchor="ctr" anchorCtr="1"/>
          <a:p>
            <a:pPr>
              <a:buClrTx/>
              <a:buSzTx/>
              <a:buFontTx/>
              <a:buNone/>
            </a:pPr>
            <a:r>
              <a:rPr lang="zh-CN" altLang="en-US" dirty="0">
                <a:effectLst/>
              </a:rPr>
              <a:t>整联蛋白 </a:t>
            </a:r>
            <a:endParaRPr lang="zh-CN" altLang="en-US" dirty="0">
              <a:effectLst/>
            </a:endParaRPr>
          </a:p>
        </p:txBody>
      </p:sp>
      <p:sp>
        <p:nvSpPr>
          <p:cNvPr id="315395" name="文本占位符 315394"/>
          <p:cNvSpPr>
            <a:spLocks noGrp="1"/>
          </p:cNvSpPr>
          <p:nvPr>
            <p:ph type="body" idx="1"/>
          </p:nvPr>
        </p:nvSpPr>
        <p:spPr/>
        <p:txBody>
          <a:bodyPr/>
          <a:p>
            <a:pPr>
              <a:buChar char="n"/>
            </a:pPr>
            <a:r>
              <a:rPr lang="zh-CN" altLang="en-US" dirty="0">
                <a:effectLst/>
              </a:rPr>
              <a:t>普遍存在脊椎动物细胞表面，介导钙或镁离子依赖的异亲性黏着分子。</a:t>
            </a:r>
            <a:endParaRPr lang="zh-CN" altLang="en-US" dirty="0">
              <a:effectLst/>
            </a:endParaRPr>
          </a:p>
          <a:p>
            <a:pPr>
              <a:buChar char="n"/>
            </a:pPr>
            <a:r>
              <a:rPr lang="zh-CN" altLang="en-US" dirty="0">
                <a:effectLst/>
              </a:rPr>
              <a:t>介导细胞间或细胞与胞外基质之间的黏着。</a:t>
            </a:r>
            <a:endParaRPr lang="zh-CN" altLang="en-US" dirty="0">
              <a:effectLst/>
            </a:endParaRPr>
          </a:p>
          <a:p>
            <a:pPr>
              <a:buChar char="n"/>
            </a:pPr>
            <a:r>
              <a:rPr lang="zh-CN" altLang="en-US" dirty="0">
                <a:effectLst/>
              </a:rPr>
              <a:t>有两个亚基形成跨膜异二聚体。 </a:t>
            </a:r>
            <a:endParaRPr lang="zh-CN" altLang="en-US" dirty="0">
              <a:effectLst/>
            </a:endParaRPr>
          </a:p>
        </p:txBody>
      </p:sp>
      <p:sp>
        <p:nvSpPr>
          <p:cNvPr id="315396" name="矩形 31539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纵韦尝孺腿弊拘窗接歌惹疮赁终踪摹垒猫努民弓秃憋骤膏晾寝鹤琴鞘拨潍细胞的社会联系课件细胞的社会联系课件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8" name="标题 316417"/>
          <p:cNvSpPr>
            <a:spLocks noGrp="1"/>
          </p:cNvSpPr>
          <p:nvPr>
            <p:ph type="title"/>
          </p:nvPr>
        </p:nvSpPr>
        <p:spPr/>
        <p:txBody>
          <a:bodyPr anchor="ctr" anchorCtr="1"/>
          <a:p>
            <a:pPr>
              <a:buClrTx/>
              <a:buSzTx/>
              <a:buFontTx/>
              <a:buNone/>
            </a:pPr>
            <a:r>
              <a:rPr lang="zh-CN" altLang="en-US" dirty="0">
                <a:effectLst/>
              </a:rPr>
              <a:t>功能</a:t>
            </a:r>
            <a:endParaRPr lang="zh-CN" altLang="en-US" dirty="0">
              <a:effectLst/>
            </a:endParaRPr>
          </a:p>
        </p:txBody>
      </p:sp>
      <p:sp>
        <p:nvSpPr>
          <p:cNvPr id="316419" name="文本占位符 316418"/>
          <p:cNvSpPr>
            <a:spLocks noGrp="1"/>
          </p:cNvSpPr>
          <p:nvPr>
            <p:ph type="body" idx="1"/>
          </p:nvPr>
        </p:nvSpPr>
        <p:spPr/>
        <p:txBody>
          <a:bodyPr/>
          <a:p>
            <a:pPr>
              <a:lnSpc>
                <a:spcPct val="80000"/>
              </a:lnSpc>
              <a:buChar char="n"/>
            </a:pPr>
            <a:r>
              <a:rPr lang="zh-CN" altLang="en-US" sz="2800" dirty="0">
                <a:effectLst/>
              </a:rPr>
              <a:t>通过与胞内支架蛋白的相互作用介导细胞与胞外基质之间的黏着。</a:t>
            </a:r>
            <a:endParaRPr lang="zh-CN" altLang="en-US" sz="2800" dirty="0">
              <a:effectLst/>
            </a:endParaRPr>
          </a:p>
          <a:p>
            <a:pPr>
              <a:lnSpc>
                <a:spcPct val="80000"/>
              </a:lnSpc>
              <a:buChar char="n"/>
            </a:pPr>
            <a:r>
              <a:rPr lang="zh-CN" altLang="en-US" sz="2800" dirty="0">
                <a:effectLst/>
              </a:rPr>
              <a:t>整联蛋白介导的典型结构有黏合斑和半桥粒。</a:t>
            </a:r>
            <a:endParaRPr lang="zh-CN" altLang="en-US" sz="2800" dirty="0">
              <a:effectLst/>
            </a:endParaRPr>
          </a:p>
          <a:p>
            <a:pPr>
              <a:lnSpc>
                <a:spcPct val="80000"/>
              </a:lnSpc>
              <a:buChar char="n"/>
            </a:pPr>
            <a:r>
              <a:rPr lang="zh-CN" altLang="en-US" sz="2800" dirty="0">
                <a:effectLst/>
              </a:rPr>
              <a:t>半数的整联蛋白含有结合</a:t>
            </a:r>
            <a:r>
              <a:rPr lang="en-US" altLang="zh-CN" sz="2800" dirty="0">
                <a:effectLst/>
              </a:rPr>
              <a:t>RGD</a:t>
            </a:r>
            <a:r>
              <a:rPr lang="zh-CN" altLang="en-US" sz="2800" dirty="0">
                <a:effectLst/>
              </a:rPr>
              <a:t>的结构域，，开辟了以受体－配体相互作用为基础的新的治疗手段。</a:t>
            </a:r>
            <a:endParaRPr lang="zh-CN" altLang="en-US" sz="2800" dirty="0">
              <a:effectLst/>
            </a:endParaRPr>
          </a:p>
          <a:p>
            <a:pPr>
              <a:lnSpc>
                <a:spcPct val="80000"/>
              </a:lnSpc>
              <a:buChar char="n"/>
            </a:pPr>
            <a:r>
              <a:rPr lang="zh-CN" altLang="en-US" sz="2800" dirty="0">
                <a:effectLst/>
              </a:rPr>
              <a:t>参与信号传导。参与由“内向外”以及“由外向内”两种信号传递。</a:t>
            </a:r>
            <a:endParaRPr lang="zh-CN" altLang="en-US" sz="2800" dirty="0">
              <a:effectLst/>
            </a:endParaRPr>
          </a:p>
          <a:p>
            <a:pPr>
              <a:lnSpc>
                <a:spcPct val="80000"/>
              </a:lnSpc>
              <a:buChar char="n"/>
            </a:pPr>
            <a:r>
              <a:rPr lang="zh-CN" altLang="en-US" sz="2800" dirty="0">
                <a:effectLst/>
              </a:rPr>
              <a:t>整联蛋白的信号转导功能依赖于</a:t>
            </a:r>
            <a:r>
              <a:rPr lang="en-US" altLang="zh-CN" sz="2800" dirty="0">
                <a:effectLst/>
              </a:rPr>
              <a:t>FAK,FAK</a:t>
            </a:r>
            <a:r>
              <a:rPr lang="zh-CN" altLang="en-US" sz="2800" dirty="0">
                <a:effectLst/>
              </a:rPr>
              <a:t>的活化又依赖于黏合斑的形成。</a:t>
            </a:r>
            <a:endParaRPr lang="zh-CN" altLang="en-US" sz="2800" dirty="0">
              <a:effectLst/>
            </a:endParaRPr>
          </a:p>
          <a:p>
            <a:pPr>
              <a:lnSpc>
                <a:spcPct val="80000"/>
              </a:lnSpc>
              <a:buChar char="n"/>
            </a:pPr>
            <a:r>
              <a:rPr lang="zh-CN" altLang="en-US" sz="2800" dirty="0">
                <a:effectLst/>
              </a:rPr>
              <a:t>整联蛋白与其他表面受体通过多种协同方式刺激细胞产生多种应答。 </a:t>
            </a:r>
            <a:endParaRPr lang="zh-CN" altLang="en-US" sz="2800" dirty="0">
              <a:effectLst/>
            </a:endParaRPr>
          </a:p>
        </p:txBody>
      </p:sp>
      <p:sp>
        <p:nvSpPr>
          <p:cNvPr id="316420" name="矩形 31641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预朵埃榷泵盘暑促舜郊覆黎旷铭摩斜据尽硕统渤欢惦澡摸宛烫藻绕将胚听细胞的社会联系课件细胞的社会联系课件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标题 83969"/>
          <p:cNvSpPr>
            <a:spLocks noGrp="1"/>
          </p:cNvSpPr>
          <p:nvPr>
            <p:ph type="title"/>
          </p:nvPr>
        </p:nvSpPr>
        <p:spPr/>
        <p:txBody>
          <a:bodyPr anchor="ctr" anchorCtr="1"/>
          <a:p>
            <a:pPr>
              <a:buClrTx/>
              <a:buSzTx/>
              <a:buFontTx/>
              <a:buNone/>
            </a:pPr>
            <a:r>
              <a:rPr lang="en-US" altLang="zh-CN" b="1" dirty="0">
                <a:latin typeface="Times New Roman" panose="02020603050405020304" pitchFamily="18" charset="0"/>
              </a:rPr>
              <a:t>14.4 </a:t>
            </a:r>
            <a:r>
              <a:rPr lang="zh-CN" altLang="en-US" b="1" dirty="0">
                <a:latin typeface="Times New Roman" panose="02020603050405020304" pitchFamily="18" charset="0"/>
              </a:rPr>
              <a:t>细胞连接</a:t>
            </a:r>
            <a:endParaRPr lang="zh-CN" altLang="en-US" b="1" dirty="0">
              <a:latin typeface="Times New Roman" panose="02020603050405020304" pitchFamily="18" charset="0"/>
            </a:endParaRPr>
          </a:p>
        </p:txBody>
      </p:sp>
      <p:sp>
        <p:nvSpPr>
          <p:cNvPr id="83971" name="文本占位符 83970"/>
          <p:cNvSpPr>
            <a:spLocks noGrp="1"/>
          </p:cNvSpPr>
          <p:nvPr>
            <p:ph type="body" idx="1"/>
          </p:nvPr>
        </p:nvSpPr>
        <p:spPr>
          <a:xfrm>
            <a:off x="457200" y="1600200"/>
            <a:ext cx="8435975" cy="4530725"/>
          </a:xfrm>
        </p:spPr>
        <p:txBody>
          <a:bodyPr/>
          <a:p>
            <a:pPr>
              <a:buNone/>
            </a:pPr>
            <a:r>
              <a:rPr lang="en-US" altLang="zh-CN" b="1" dirty="0">
                <a:latin typeface="Times New Roman" panose="02020603050405020304" pitchFamily="18" charset="0"/>
              </a:rPr>
              <a:t>   Special structure of cell connection  observe under electron microscope</a:t>
            </a:r>
            <a:endParaRPr lang="en-US" altLang="zh-CN" b="1" dirty="0">
              <a:latin typeface="Times New Roman" panose="02020603050405020304" pitchFamily="18" charset="0"/>
            </a:endParaRPr>
          </a:p>
          <a:p>
            <a:pPr>
              <a:buNone/>
            </a:pPr>
            <a:endParaRPr lang="en-US" altLang="zh-CN" b="1" dirty="0">
              <a:latin typeface="Times New Roman" panose="02020603050405020304" pitchFamily="18" charset="0"/>
            </a:endParaRPr>
          </a:p>
        </p:txBody>
      </p:sp>
      <p:sp>
        <p:nvSpPr>
          <p:cNvPr id="83972" name="矩形 8397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察证又办辖身幕茂伴淌夸彤洒垒氮栋时纽壤番启莎怀举怔非佩览察聋得枢细胞的社会联系课件细胞的社会联系课件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文本占位符 27650"/>
          <p:cNvSpPr>
            <a:spLocks noGrp="1"/>
          </p:cNvSpPr>
          <p:nvPr>
            <p:ph type="body" idx="1"/>
          </p:nvPr>
        </p:nvSpPr>
        <p:spPr>
          <a:xfrm>
            <a:off x="395288" y="260350"/>
            <a:ext cx="8748712" cy="6597650"/>
          </a:xfrm>
        </p:spPr>
        <p:txBody>
          <a:bodyPr/>
          <a:p>
            <a:pPr>
              <a:buNone/>
            </a:pPr>
            <a:r>
              <a:rPr lang="en-US" altLang="zh-CN" dirty="0">
                <a:effectLst/>
              </a:rPr>
              <a:t>    O</a:t>
            </a:r>
            <a:r>
              <a:rPr lang="en-US" altLang="zh-CN" dirty="0">
                <a:effectLst/>
              </a:rPr>
              <a:t>ccluding junction (tight junction )</a:t>
            </a:r>
            <a:endParaRPr lang="en-US" altLang="zh-CN" dirty="0">
              <a:effectLst/>
            </a:endParaRPr>
          </a:p>
          <a:p>
            <a:pPr>
              <a:buNone/>
            </a:pPr>
            <a:r>
              <a:rPr lang="en-US" altLang="zh-CN" dirty="0">
                <a:effectLst/>
              </a:rPr>
              <a:t>                                                                </a:t>
            </a:r>
            <a:endParaRPr lang="en-US" altLang="zh-CN" dirty="0">
              <a:effectLst/>
            </a:endParaRPr>
          </a:p>
          <a:p>
            <a:pPr>
              <a:buChar char="n"/>
            </a:pPr>
            <a:endParaRPr lang="en-US" altLang="zh-CN" dirty="0">
              <a:effectLst/>
            </a:endParaRPr>
          </a:p>
          <a:p>
            <a:pPr>
              <a:buNone/>
            </a:pPr>
            <a:r>
              <a:rPr lang="en-US" altLang="zh-CN" dirty="0">
                <a:effectLst/>
              </a:rPr>
              <a:t>   A</a:t>
            </a:r>
            <a:r>
              <a:rPr lang="en-US" altLang="zh-CN" dirty="0">
                <a:effectLst/>
              </a:rPr>
              <a:t>nchoring</a:t>
            </a:r>
            <a:endParaRPr lang="en-US" altLang="zh-CN" dirty="0">
              <a:effectLst/>
            </a:endParaRPr>
          </a:p>
          <a:p>
            <a:pPr>
              <a:buNone/>
            </a:pPr>
            <a:r>
              <a:rPr lang="en-US" altLang="zh-CN" dirty="0">
                <a:effectLst/>
              </a:rPr>
              <a:t>    junction </a:t>
            </a:r>
            <a:endParaRPr lang="en-US" altLang="zh-CN" dirty="0">
              <a:effectLst/>
            </a:endParaRPr>
          </a:p>
          <a:p>
            <a:pPr>
              <a:buChar char="n"/>
            </a:pPr>
            <a:endParaRPr lang="en-US" altLang="zh-CN" dirty="0">
              <a:effectLst/>
            </a:endParaRPr>
          </a:p>
        </p:txBody>
      </p:sp>
      <p:sp>
        <p:nvSpPr>
          <p:cNvPr id="27655" name="文本框 27654"/>
          <p:cNvSpPr txBox="1"/>
          <p:nvPr/>
        </p:nvSpPr>
        <p:spPr>
          <a:xfrm>
            <a:off x="3492500" y="1268413"/>
            <a:ext cx="3241675" cy="947737"/>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Desomosome(30nm)</a:t>
            </a:r>
            <a:endParaRPr lang="en-US" altLang="zh-CN" sz="2800" b="1" dirty="0">
              <a:latin typeface="Times New Roman" panose="02020603050405020304" pitchFamily="18" charset="0"/>
              <a:ea typeface="宋体" panose="02010600030101010101" pitchFamily="2" charset="-122"/>
            </a:endParaRPr>
          </a:p>
          <a:p>
            <a:pPr>
              <a:buClrTx/>
              <a:buSzTx/>
              <a:buFontTx/>
            </a:pPr>
            <a:r>
              <a:rPr lang="en-US" altLang="zh-CN" sz="2800" b="1" dirty="0">
                <a:latin typeface="Times New Roman" panose="02020603050405020304" pitchFamily="18" charset="0"/>
                <a:ea typeface="宋体" panose="02010600030101010101" pitchFamily="2" charset="-122"/>
              </a:rPr>
              <a:t>hemidesmosome</a:t>
            </a:r>
            <a:endParaRPr lang="en-US" altLang="zh-CN" sz="2800" b="1" dirty="0">
              <a:latin typeface="Times New Roman" panose="02020603050405020304" pitchFamily="18" charset="0"/>
              <a:ea typeface="宋体" panose="02010600030101010101" pitchFamily="2" charset="-122"/>
            </a:endParaRPr>
          </a:p>
        </p:txBody>
      </p:sp>
      <p:sp>
        <p:nvSpPr>
          <p:cNvPr id="27656" name="文本框 27655"/>
          <p:cNvSpPr txBox="1"/>
          <p:nvPr/>
        </p:nvSpPr>
        <p:spPr>
          <a:xfrm>
            <a:off x="3563938" y="2636838"/>
            <a:ext cx="3440112" cy="947737"/>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Adhesion belt (20nm)</a:t>
            </a:r>
            <a:endParaRPr lang="en-US" altLang="zh-CN" sz="2800" b="1" dirty="0">
              <a:latin typeface="Times New Roman" panose="02020603050405020304" pitchFamily="18" charset="0"/>
              <a:ea typeface="宋体" panose="02010600030101010101" pitchFamily="2" charset="-122"/>
            </a:endParaRPr>
          </a:p>
          <a:p>
            <a:pPr>
              <a:buClrTx/>
              <a:buSzTx/>
              <a:buFontTx/>
            </a:pPr>
            <a:r>
              <a:rPr lang="en-US" altLang="zh-CN" sz="2800" b="1" dirty="0">
                <a:latin typeface="Times New Roman" panose="02020603050405020304" pitchFamily="18" charset="0"/>
                <a:ea typeface="宋体" panose="02010600030101010101" pitchFamily="2" charset="-122"/>
              </a:rPr>
              <a:t>Focal  adhesion</a:t>
            </a:r>
            <a:endParaRPr lang="en-US" altLang="zh-CN" sz="2800" b="1" dirty="0">
              <a:latin typeface="Times New Roman" panose="02020603050405020304" pitchFamily="18" charset="0"/>
              <a:ea typeface="宋体" panose="02010600030101010101" pitchFamily="2" charset="-122"/>
            </a:endParaRPr>
          </a:p>
        </p:txBody>
      </p:sp>
      <p:sp>
        <p:nvSpPr>
          <p:cNvPr id="27657" name="左大括号 27656"/>
          <p:cNvSpPr/>
          <p:nvPr/>
        </p:nvSpPr>
        <p:spPr>
          <a:xfrm>
            <a:off x="3276600" y="1700213"/>
            <a:ext cx="73025" cy="1871662"/>
          </a:xfrm>
          <a:prstGeom prst="leftBrace">
            <a:avLst>
              <a:gd name="adj1" fmla="val 213586"/>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7658" name="右大括号 27657"/>
          <p:cNvSpPr/>
          <p:nvPr/>
        </p:nvSpPr>
        <p:spPr>
          <a:xfrm>
            <a:off x="6732588" y="1412875"/>
            <a:ext cx="71437" cy="647700"/>
          </a:xfrm>
          <a:prstGeom prst="rightBrace">
            <a:avLst>
              <a:gd name="adj1" fmla="val 75556"/>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7659" name="右大括号 27658"/>
          <p:cNvSpPr/>
          <p:nvPr/>
        </p:nvSpPr>
        <p:spPr>
          <a:xfrm>
            <a:off x="6948488" y="2924175"/>
            <a:ext cx="73025" cy="576263"/>
          </a:xfrm>
          <a:prstGeom prst="rightBrace">
            <a:avLst>
              <a:gd name="adj1" fmla="val 65760"/>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7660" name="文本框 27659"/>
          <p:cNvSpPr txBox="1"/>
          <p:nvPr/>
        </p:nvSpPr>
        <p:spPr>
          <a:xfrm>
            <a:off x="6697663" y="1412875"/>
            <a:ext cx="2441575" cy="520700"/>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Interfilaments </a:t>
            </a:r>
            <a:endParaRPr lang="en-US" altLang="zh-CN" sz="2800" b="1" dirty="0">
              <a:latin typeface="Times New Roman" panose="02020603050405020304" pitchFamily="18" charset="0"/>
              <a:ea typeface="宋体" panose="02010600030101010101" pitchFamily="2" charset="-122"/>
            </a:endParaRPr>
          </a:p>
        </p:txBody>
      </p:sp>
      <p:sp>
        <p:nvSpPr>
          <p:cNvPr id="27661" name="文本框 27660"/>
          <p:cNvSpPr txBox="1"/>
          <p:nvPr/>
        </p:nvSpPr>
        <p:spPr>
          <a:xfrm>
            <a:off x="7019925" y="2781300"/>
            <a:ext cx="1582738" cy="947738"/>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Actin </a:t>
            </a:r>
            <a:endParaRPr lang="en-US" altLang="zh-CN" sz="2800" b="1" dirty="0">
              <a:latin typeface="Times New Roman" panose="02020603050405020304" pitchFamily="18" charset="0"/>
              <a:ea typeface="宋体" panose="02010600030101010101" pitchFamily="2" charset="-122"/>
            </a:endParaRPr>
          </a:p>
          <a:p>
            <a:pPr>
              <a:buClrTx/>
              <a:buSzTx/>
              <a:buFontTx/>
            </a:pPr>
            <a:r>
              <a:rPr lang="en-US" altLang="zh-CN" sz="2800" b="1" dirty="0">
                <a:latin typeface="Times New Roman" panose="02020603050405020304" pitchFamily="18" charset="0"/>
                <a:ea typeface="宋体" panose="02010600030101010101" pitchFamily="2" charset="-122"/>
              </a:rPr>
              <a:t>filaments</a:t>
            </a:r>
            <a:endParaRPr lang="en-US" altLang="zh-CN" sz="2800" b="1" dirty="0">
              <a:latin typeface="Times New Roman" panose="02020603050405020304" pitchFamily="18" charset="0"/>
              <a:ea typeface="宋体" panose="02010600030101010101" pitchFamily="2" charset="-122"/>
            </a:endParaRPr>
          </a:p>
        </p:txBody>
      </p:sp>
      <p:sp>
        <p:nvSpPr>
          <p:cNvPr id="27662" name="文本框 27661"/>
          <p:cNvSpPr txBox="1"/>
          <p:nvPr/>
        </p:nvSpPr>
        <p:spPr>
          <a:xfrm>
            <a:off x="1116013" y="4581525"/>
            <a:ext cx="2719387" cy="947738"/>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Communication </a:t>
            </a:r>
            <a:endParaRPr lang="en-US" altLang="zh-CN" sz="2800" b="1" dirty="0">
              <a:latin typeface="Times New Roman" panose="02020603050405020304" pitchFamily="18" charset="0"/>
              <a:ea typeface="宋体" panose="02010600030101010101" pitchFamily="2" charset="-122"/>
            </a:endParaRPr>
          </a:p>
          <a:p>
            <a:pPr>
              <a:buClrTx/>
              <a:buSzTx/>
              <a:buFontTx/>
            </a:pPr>
            <a:r>
              <a:rPr lang="en-US" altLang="zh-CN" sz="2800" b="1" dirty="0">
                <a:latin typeface="Times New Roman" panose="02020603050405020304" pitchFamily="18" charset="0"/>
                <a:ea typeface="宋体" panose="02010600030101010101" pitchFamily="2" charset="-122"/>
              </a:rPr>
              <a:t>junction </a:t>
            </a:r>
            <a:endParaRPr lang="en-US" altLang="zh-CN" sz="2800" b="1" dirty="0">
              <a:latin typeface="Times New Roman" panose="02020603050405020304" pitchFamily="18" charset="0"/>
              <a:ea typeface="宋体" panose="02010600030101010101" pitchFamily="2" charset="-122"/>
            </a:endParaRPr>
          </a:p>
        </p:txBody>
      </p:sp>
      <p:sp>
        <p:nvSpPr>
          <p:cNvPr id="27663" name="左大括号 27662"/>
          <p:cNvSpPr/>
          <p:nvPr/>
        </p:nvSpPr>
        <p:spPr>
          <a:xfrm>
            <a:off x="4140200" y="4076700"/>
            <a:ext cx="287338" cy="2303463"/>
          </a:xfrm>
          <a:prstGeom prst="leftBrace">
            <a:avLst>
              <a:gd name="adj1" fmla="val 66804"/>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7664" name="文本框 27663"/>
          <p:cNvSpPr txBox="1"/>
          <p:nvPr/>
        </p:nvSpPr>
        <p:spPr>
          <a:xfrm>
            <a:off x="4572000" y="3860800"/>
            <a:ext cx="3074988" cy="2654300"/>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Gap junction </a:t>
            </a:r>
            <a:endParaRPr lang="en-US" altLang="zh-CN" sz="2800" b="1" dirty="0">
              <a:latin typeface="Times New Roman" panose="02020603050405020304" pitchFamily="18" charset="0"/>
              <a:ea typeface="宋体" panose="02010600030101010101" pitchFamily="2" charset="-122"/>
            </a:endParaRPr>
          </a:p>
          <a:p>
            <a:pPr>
              <a:buClrTx/>
              <a:buSzTx/>
              <a:buFontTx/>
            </a:pPr>
            <a:endParaRPr lang="en-US" altLang="zh-CN" sz="2800" b="1" dirty="0">
              <a:latin typeface="Times New Roman" panose="02020603050405020304" pitchFamily="18" charset="0"/>
              <a:ea typeface="宋体" panose="02010600030101010101" pitchFamily="2" charset="-122"/>
            </a:endParaRPr>
          </a:p>
          <a:p>
            <a:pPr>
              <a:buClrTx/>
              <a:buSzTx/>
              <a:buFontTx/>
            </a:pPr>
            <a:r>
              <a:rPr lang="en-US" altLang="zh-CN" sz="2800" b="1" dirty="0">
                <a:latin typeface="Times New Roman" panose="02020603050405020304" pitchFamily="18" charset="0"/>
                <a:ea typeface="宋体" panose="02010600030101010101" pitchFamily="2" charset="-122"/>
              </a:rPr>
              <a:t>Chemical synapse  </a:t>
            </a:r>
            <a:endParaRPr lang="en-US" altLang="zh-CN" sz="2800" b="1" dirty="0">
              <a:latin typeface="Times New Roman" panose="02020603050405020304" pitchFamily="18" charset="0"/>
              <a:ea typeface="宋体" panose="02010600030101010101" pitchFamily="2" charset="-122"/>
            </a:endParaRPr>
          </a:p>
          <a:p>
            <a:pPr>
              <a:buClrTx/>
              <a:buSzTx/>
              <a:buFontTx/>
            </a:pPr>
            <a:endParaRPr lang="en-US" altLang="zh-CN" sz="2800" b="1" dirty="0">
              <a:latin typeface="Times New Roman" panose="02020603050405020304" pitchFamily="18" charset="0"/>
              <a:ea typeface="宋体" panose="02010600030101010101" pitchFamily="2" charset="-122"/>
            </a:endParaRPr>
          </a:p>
          <a:p>
            <a:pPr>
              <a:buClrTx/>
              <a:buSzTx/>
              <a:buFontTx/>
            </a:pPr>
            <a:endParaRPr lang="en-US" altLang="zh-CN" sz="2800" b="1" dirty="0">
              <a:latin typeface="Times New Roman" panose="02020603050405020304" pitchFamily="18" charset="0"/>
              <a:ea typeface="宋体" panose="02010600030101010101" pitchFamily="2" charset="-122"/>
            </a:endParaRPr>
          </a:p>
          <a:p>
            <a:pPr>
              <a:buClrTx/>
              <a:buSzTx/>
              <a:buFontTx/>
            </a:pPr>
            <a:r>
              <a:rPr lang="en-US" altLang="zh-CN" sz="2800" b="1" dirty="0">
                <a:latin typeface="Times New Roman" panose="02020603050405020304" pitchFamily="18" charset="0"/>
                <a:ea typeface="宋体" panose="02010600030101010101" pitchFamily="2" charset="-122"/>
              </a:rPr>
              <a:t>plasmodesmata</a:t>
            </a:r>
            <a:endParaRPr lang="en-US" altLang="zh-CN" sz="2800" b="1" dirty="0">
              <a:latin typeface="Times New Roman" panose="02020603050405020304" pitchFamily="18" charset="0"/>
              <a:ea typeface="宋体" panose="02010600030101010101" pitchFamily="2" charset="-122"/>
            </a:endParaRPr>
          </a:p>
        </p:txBody>
      </p:sp>
      <p:sp>
        <p:nvSpPr>
          <p:cNvPr id="27665" name="左大括号 27664"/>
          <p:cNvSpPr/>
          <p:nvPr/>
        </p:nvSpPr>
        <p:spPr>
          <a:xfrm>
            <a:off x="827088" y="476250"/>
            <a:ext cx="144462" cy="5113338"/>
          </a:xfrm>
          <a:prstGeom prst="leftBrace">
            <a:avLst>
              <a:gd name="adj1" fmla="val 294964"/>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27666" name="文本框 27665"/>
          <p:cNvSpPr txBox="1"/>
          <p:nvPr/>
        </p:nvSpPr>
        <p:spPr>
          <a:xfrm>
            <a:off x="292100" y="2708275"/>
            <a:ext cx="608013" cy="2139950"/>
          </a:xfrm>
          <a:prstGeom prst="rect">
            <a:avLst/>
          </a:prstGeom>
          <a:noFill/>
          <a:ln w="9525">
            <a:noFill/>
          </a:ln>
        </p:spPr>
        <p:txBody>
          <a:bodyPr vert="eaVert"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Cell junction</a:t>
            </a:r>
            <a:r>
              <a:rPr lang="en-US" altLang="zh-CN" dirty="0">
                <a:latin typeface="Verdana" panose="020B0604030504040204" pitchFamily="34" charset="0"/>
                <a:ea typeface="宋体" panose="02010600030101010101" pitchFamily="2" charset="-122"/>
              </a:rPr>
              <a:t> </a:t>
            </a:r>
            <a:endParaRPr lang="en-US" altLang="zh-CN" dirty="0">
              <a:latin typeface="Verdana" panose="020B0604030504040204" pitchFamily="34" charset="0"/>
              <a:ea typeface="宋体" panose="02010600030101010101" pitchFamily="2" charset="-122"/>
            </a:endParaRPr>
          </a:p>
        </p:txBody>
      </p:sp>
      <p:sp>
        <p:nvSpPr>
          <p:cNvPr id="27667" name="矩形 27666"/>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借项牵砂映埃蛇缨报桑晌恿棠哑皑荡糙暇哺剂里渍艺晶苏巳馒榜由创范鹅细胞的社会联系课件细胞的社会联系课件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标题 86017"/>
          <p:cNvSpPr>
            <a:spLocks noGrp="1"/>
          </p:cNvSpPr>
          <p:nvPr>
            <p:ph type="title"/>
          </p:nvPr>
        </p:nvSpPr>
        <p:spPr>
          <a:xfrm>
            <a:off x="228600" y="333375"/>
            <a:ext cx="8915400" cy="1143000"/>
          </a:xfrm>
        </p:spPr>
        <p:txBody>
          <a:bodyPr anchor="ctr" anchorCtr="1"/>
          <a:p>
            <a:pPr>
              <a:buClrTx/>
              <a:buSzTx/>
              <a:buFontTx/>
              <a:buNone/>
            </a:pPr>
            <a:r>
              <a:rPr lang="en-US" altLang="zh-CN" dirty="0">
                <a:effectLst/>
              </a:rPr>
              <a:t> </a:t>
            </a:r>
            <a:r>
              <a:rPr lang="zh-CN" altLang="en-US" dirty="0">
                <a:effectLst/>
              </a:rPr>
              <a:t>功能分类 </a:t>
            </a:r>
            <a:endParaRPr lang="zh-CN" altLang="en-US" dirty="0">
              <a:effectLst/>
            </a:endParaRPr>
          </a:p>
        </p:txBody>
      </p:sp>
      <p:sp>
        <p:nvSpPr>
          <p:cNvPr id="86019" name="文本占位符 86018"/>
          <p:cNvSpPr>
            <a:spLocks noGrp="1"/>
          </p:cNvSpPr>
          <p:nvPr>
            <p:ph type="body" idx="1"/>
          </p:nvPr>
        </p:nvSpPr>
        <p:spPr/>
        <p:txBody>
          <a:bodyPr/>
          <a:p>
            <a:pPr>
              <a:lnSpc>
                <a:spcPct val="90000"/>
              </a:lnSpc>
              <a:buChar char="n"/>
            </a:pPr>
            <a:r>
              <a:rPr lang="zh-CN" altLang="en-US" b="1" dirty="0">
                <a:latin typeface="Times New Roman" panose="02020603050405020304" pitchFamily="18" charset="0"/>
              </a:rPr>
              <a:t>固定：</a:t>
            </a:r>
            <a:endParaRPr lang="zh-CN" altLang="en-US" b="1" dirty="0">
              <a:latin typeface="Times New Roman" panose="02020603050405020304" pitchFamily="18" charset="0"/>
            </a:endParaRPr>
          </a:p>
          <a:p>
            <a:pPr>
              <a:lnSpc>
                <a:spcPct val="90000"/>
              </a:lnSpc>
              <a:buNone/>
            </a:pPr>
            <a:r>
              <a:rPr lang="zh-CN" altLang="en-US" b="1" dirty="0">
                <a:latin typeface="Times New Roman" panose="02020603050405020304" pitchFamily="18" charset="0"/>
              </a:rPr>
              <a:t>   </a:t>
            </a:r>
            <a:r>
              <a:rPr lang="en-US" altLang="zh-CN" b="1" dirty="0">
                <a:effectLst/>
                <a:latin typeface="Times New Roman" panose="02020603050405020304" pitchFamily="18" charset="0"/>
              </a:rPr>
              <a:t>Desomosome; hemidesmosome</a:t>
            </a:r>
            <a:r>
              <a:rPr lang="en-US" altLang="zh-CN" b="1" dirty="0">
                <a:latin typeface="Times New Roman" panose="02020603050405020304" pitchFamily="18" charset="0"/>
              </a:rPr>
              <a:t> ; </a:t>
            </a:r>
            <a:endParaRPr lang="en-US" altLang="zh-CN" b="1" dirty="0">
              <a:latin typeface="Times New Roman" panose="02020603050405020304" pitchFamily="18" charset="0"/>
            </a:endParaRPr>
          </a:p>
          <a:p>
            <a:pPr>
              <a:lnSpc>
                <a:spcPct val="90000"/>
              </a:lnSpc>
              <a:buNone/>
            </a:pPr>
            <a:r>
              <a:rPr lang="en-US" altLang="zh-CN" b="1" dirty="0">
                <a:effectLst/>
                <a:latin typeface="Times New Roman" panose="02020603050405020304" pitchFamily="18" charset="0"/>
              </a:rPr>
              <a:t>   Adhesion belt  ;Focal  adhesion</a:t>
            </a:r>
            <a:endParaRPr lang="en-US" altLang="zh-CN" b="1" dirty="0">
              <a:effectLst/>
              <a:latin typeface="Times New Roman" panose="02020603050405020304" pitchFamily="18" charset="0"/>
            </a:endParaRPr>
          </a:p>
          <a:p>
            <a:pPr>
              <a:lnSpc>
                <a:spcPct val="90000"/>
              </a:lnSpc>
              <a:buNone/>
            </a:pPr>
            <a:endParaRPr lang="en-US" altLang="zh-CN" b="1" dirty="0">
              <a:latin typeface="Times New Roman" panose="02020603050405020304" pitchFamily="18" charset="0"/>
            </a:endParaRPr>
          </a:p>
          <a:p>
            <a:pPr>
              <a:lnSpc>
                <a:spcPct val="90000"/>
              </a:lnSpc>
              <a:buChar char="n"/>
            </a:pPr>
            <a:r>
              <a:rPr lang="zh-CN" altLang="en-US" b="1" dirty="0">
                <a:latin typeface="Times New Roman" panose="02020603050405020304" pitchFamily="18" charset="0"/>
              </a:rPr>
              <a:t>封闭：</a:t>
            </a:r>
            <a:r>
              <a:rPr lang="en-US" altLang="zh-CN" b="1" dirty="0">
                <a:latin typeface="Times New Roman" panose="02020603050405020304" pitchFamily="18" charset="0"/>
              </a:rPr>
              <a:t>tight junction </a:t>
            </a:r>
            <a:endParaRPr lang="en-US" altLang="zh-CN" b="1" dirty="0">
              <a:latin typeface="Times New Roman" panose="02020603050405020304" pitchFamily="18" charset="0"/>
            </a:endParaRPr>
          </a:p>
          <a:p>
            <a:pPr>
              <a:lnSpc>
                <a:spcPct val="90000"/>
              </a:lnSpc>
              <a:buChar char="n"/>
            </a:pPr>
            <a:endParaRPr lang="en-US" altLang="zh-CN" b="1" dirty="0">
              <a:latin typeface="Times New Roman" panose="02020603050405020304" pitchFamily="18" charset="0"/>
            </a:endParaRPr>
          </a:p>
          <a:p>
            <a:pPr>
              <a:lnSpc>
                <a:spcPct val="90000"/>
              </a:lnSpc>
              <a:buChar char="n"/>
            </a:pPr>
            <a:r>
              <a:rPr lang="zh-CN" altLang="en-US" b="1" dirty="0">
                <a:latin typeface="Times New Roman" panose="02020603050405020304" pitchFamily="18" charset="0"/>
              </a:rPr>
              <a:t>通讯：</a:t>
            </a:r>
            <a:endParaRPr lang="zh-CN" altLang="en-US" b="1" dirty="0">
              <a:latin typeface="Times New Roman" panose="02020603050405020304" pitchFamily="18" charset="0"/>
            </a:endParaRPr>
          </a:p>
          <a:p>
            <a:pPr>
              <a:lnSpc>
                <a:spcPct val="90000"/>
              </a:lnSpc>
              <a:buNone/>
            </a:pPr>
            <a:r>
              <a:rPr lang="zh-CN" altLang="en-US" b="1" dirty="0">
                <a:latin typeface="Times New Roman" panose="02020603050405020304" pitchFamily="18" charset="0"/>
              </a:rPr>
              <a:t>   </a:t>
            </a:r>
            <a:r>
              <a:rPr lang="en-US" altLang="zh-CN" b="1" dirty="0">
                <a:latin typeface="Times New Roman" panose="02020603050405020304" pitchFamily="18" charset="0"/>
              </a:rPr>
              <a:t>gap junction ; </a:t>
            </a:r>
            <a:r>
              <a:rPr lang="en-US" altLang="zh-CN" b="1" dirty="0">
                <a:effectLst/>
                <a:latin typeface="Times New Roman" panose="02020603050405020304" pitchFamily="18" charset="0"/>
              </a:rPr>
              <a:t>Chemical synapse</a:t>
            </a:r>
            <a:r>
              <a:rPr lang="en-US" altLang="zh-CN" b="1" dirty="0">
                <a:latin typeface="Times New Roman" panose="02020603050405020304" pitchFamily="18" charset="0"/>
              </a:rPr>
              <a:t> </a:t>
            </a:r>
            <a:endParaRPr lang="en-US" altLang="zh-CN" b="1" dirty="0">
              <a:latin typeface="Times New Roman" panose="02020603050405020304" pitchFamily="18" charset="0"/>
            </a:endParaRPr>
          </a:p>
        </p:txBody>
      </p:sp>
      <p:sp>
        <p:nvSpPr>
          <p:cNvPr id="86020" name="矩形 8601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堤悼蜕凄亲有藏仪祁瞬枣生铣阻缘撞裹帮玻已恳漾音和症靠释吻巡旁凌蚊细胞的社会联系课件细胞的社会联系课件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文本占位符 112641"/>
          <p:cNvSpPr>
            <a:spLocks noGrp="1"/>
          </p:cNvSpPr>
          <p:nvPr>
            <p:ph type="body" idx="1"/>
          </p:nvPr>
        </p:nvSpPr>
        <p:spPr>
          <a:xfrm>
            <a:off x="179388" y="476250"/>
            <a:ext cx="8964612" cy="6381750"/>
          </a:xfrm>
        </p:spPr>
        <p:txBody>
          <a:bodyPr/>
          <a:p>
            <a:pPr>
              <a:buNone/>
            </a:pPr>
            <a:r>
              <a:rPr lang="en-US" altLang="zh-CN" b="1" dirty="0">
                <a:latin typeface="Times New Roman" panose="02020603050405020304" pitchFamily="18" charset="0"/>
              </a:rPr>
              <a:t> </a:t>
            </a:r>
            <a:endParaRPr lang="en-US" altLang="zh-CN" b="1" dirty="0">
              <a:latin typeface="Times New Roman" panose="02020603050405020304" pitchFamily="18" charset="0"/>
            </a:endParaRPr>
          </a:p>
          <a:p>
            <a:pPr>
              <a:buChar char="n"/>
            </a:pPr>
            <a:r>
              <a:rPr lang="zh-CN" altLang="en-US" b="1" dirty="0"/>
              <a:t>一般存在于脊椎动物上皮细胞之间</a:t>
            </a:r>
            <a:endParaRPr lang="zh-CN" altLang="en-US" b="1" dirty="0"/>
          </a:p>
          <a:p>
            <a:pPr>
              <a:buChar char="n"/>
            </a:pPr>
            <a:r>
              <a:rPr lang="zh-CN" altLang="en-US" b="1" dirty="0"/>
              <a:t>成串的跨膜蛋白构成网络状蛋白质焊接线，也称嵴线</a:t>
            </a:r>
            <a:r>
              <a:rPr lang="zh-CN" altLang="en-US" dirty="0">
                <a:effectLst/>
              </a:rPr>
              <a:t> </a:t>
            </a:r>
            <a:r>
              <a:rPr lang="zh-CN" altLang="en-US" b="1" i="1" dirty="0">
                <a:latin typeface="Times New Roman" panose="02020603050405020304" pitchFamily="18" charset="0"/>
              </a:rPr>
              <a:t>  </a:t>
            </a:r>
            <a:endParaRPr lang="zh-CN" altLang="en-US" b="1" i="1" dirty="0">
              <a:latin typeface="Times New Roman" panose="02020603050405020304" pitchFamily="18" charset="0"/>
            </a:endParaRPr>
          </a:p>
        </p:txBody>
      </p:sp>
      <p:pic>
        <p:nvPicPr>
          <p:cNvPr id="112643" name="图片 112642">
            <a:hlinkClick r:id="rId1" action="ppaction://hlinkpres?slideindex=1&amp;slidetitle="/>
          </p:cNvPr>
          <p:cNvPicPr>
            <a:picLocks noChangeAspect="1"/>
          </p:cNvPicPr>
          <p:nvPr/>
        </p:nvPicPr>
        <p:blipFill>
          <a:blip r:embed="rId2"/>
          <a:stretch>
            <a:fillRect/>
          </a:stretch>
        </p:blipFill>
        <p:spPr>
          <a:xfrm>
            <a:off x="1258888" y="3068638"/>
            <a:ext cx="5297487" cy="3973512"/>
          </a:xfrm>
          <a:prstGeom prst="rect">
            <a:avLst/>
          </a:prstGeom>
          <a:noFill/>
          <a:ln w="9525">
            <a:noFill/>
          </a:ln>
        </p:spPr>
      </p:pic>
      <p:sp>
        <p:nvSpPr>
          <p:cNvPr id="112644" name="矩形 112643"/>
          <p:cNvSpPr/>
          <p:nvPr/>
        </p:nvSpPr>
        <p:spPr>
          <a:xfrm>
            <a:off x="611188" y="260350"/>
            <a:ext cx="2911475" cy="368300"/>
          </a:xfrm>
          <a:prstGeom prst="rect">
            <a:avLst/>
          </a:prstGeom>
          <a:noFill/>
          <a:ln w="9525" cap="flat" cmpd="sng">
            <a:solidFill>
              <a:srgbClr val="FF00FF"/>
            </a:solidFill>
            <a:prstDash val="solid"/>
            <a:miter/>
            <a:headEnd type="none" w="med" len="med"/>
            <a:tailEnd type="none" w="med" len="med"/>
          </a:ln>
        </p:spPr>
        <p:txBody>
          <a:bodyPr wrap="none" anchor="t">
            <a:spAutoFit/>
          </a:bodyPr>
          <a:p>
            <a:pPr>
              <a:buClrTx/>
              <a:buSzTx/>
              <a:buFontTx/>
            </a:pPr>
            <a:r>
              <a:rPr lang="en-US" altLang="zh-CN" b="1" dirty="0">
                <a:solidFill>
                  <a:schemeClr val="accent2"/>
                </a:solidFill>
                <a:effectLst>
                  <a:outerShdw blurRad="38100" dist="38100" dir="2700000">
                    <a:srgbClr val="C0C0C0"/>
                  </a:outerShdw>
                </a:effectLst>
                <a:latin typeface="Verdana" panose="020B0604030504040204" pitchFamily="34" charset="0"/>
                <a:ea typeface="宋体" panose="02010600030101010101" pitchFamily="2" charset="-122"/>
              </a:rPr>
              <a:t>A  Occluding junction</a:t>
            </a:r>
            <a:endParaRPr lang="en-US" altLang="zh-CN" b="1" dirty="0">
              <a:solidFill>
                <a:schemeClr val="accent2"/>
              </a:solidFill>
              <a:effectLst>
                <a:outerShdw blurRad="38100" dist="38100" dir="2700000">
                  <a:srgbClr val="C0C0C0"/>
                </a:outerShdw>
              </a:effectLst>
              <a:latin typeface="Verdana" panose="020B0604030504040204" pitchFamily="34" charset="0"/>
              <a:ea typeface="宋体" panose="02010600030101010101" pitchFamily="2" charset="-122"/>
            </a:endParaRPr>
          </a:p>
        </p:txBody>
      </p:sp>
      <p:sp>
        <p:nvSpPr>
          <p:cNvPr id="112645" name="矩形 11264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青华牵居直夏脏臭找阳堰喷焚膀镁齿嗡颈券峪蜀鞠伺茂侈弱泽砒狄渣拔厕细胞的社会联系课件细胞的社会联系课件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714" name="图片 115713"/>
          <p:cNvPicPr>
            <a:picLocks noChangeAspect="1"/>
          </p:cNvPicPr>
          <p:nvPr/>
        </p:nvPicPr>
        <p:blipFill>
          <a:blip r:embed="rId1"/>
          <a:stretch>
            <a:fillRect/>
          </a:stretch>
        </p:blipFill>
        <p:spPr>
          <a:xfrm>
            <a:off x="395288" y="1031875"/>
            <a:ext cx="8748712" cy="5087938"/>
          </a:xfrm>
          <a:prstGeom prst="rect">
            <a:avLst/>
          </a:prstGeom>
          <a:noFill/>
          <a:ln w="9525">
            <a:noFill/>
          </a:ln>
        </p:spPr>
      </p:pic>
      <p:sp>
        <p:nvSpPr>
          <p:cNvPr id="115715" name="矩形 11571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朝忍槛宏慎更激岔答物瞬汪允报瑚圆香酪危驯匡湖手泉陋冶痰嘱梨朋映配细胞的社会联系课件细胞的社会联系课件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7" name="文本占位符 257026"/>
          <p:cNvSpPr>
            <a:spLocks noGrp="1"/>
          </p:cNvSpPr>
          <p:nvPr>
            <p:ph type="body" idx="1"/>
          </p:nvPr>
        </p:nvSpPr>
        <p:spPr>
          <a:xfrm>
            <a:off x="250825" y="908050"/>
            <a:ext cx="8435975" cy="5222875"/>
          </a:xfrm>
        </p:spPr>
        <p:txBody>
          <a:bodyPr/>
          <a:p>
            <a:pPr>
              <a:spcBef>
                <a:spcPct val="0"/>
              </a:spcBef>
              <a:buClrTx/>
              <a:buSzTx/>
              <a:buFont typeface="Wingdings" panose="05000000000000000000" pitchFamily="2" charset="2"/>
              <a:buChar char="l"/>
            </a:pPr>
            <a:r>
              <a:rPr lang="en-US" altLang="zh-CN" sz="3600" dirty="0">
                <a:effectLst/>
                <a:latin typeface="Times New Roman" panose="02020603050405020304" pitchFamily="18" charset="0"/>
              </a:rPr>
              <a:t>Collagen</a:t>
            </a:r>
            <a:endParaRPr lang="en-US" altLang="zh-CN" sz="3600" dirty="0">
              <a:effectLst/>
              <a:latin typeface="Times New Roman" panose="02020603050405020304" pitchFamily="18" charset="0"/>
            </a:endParaRPr>
          </a:p>
          <a:p>
            <a:pPr>
              <a:spcBef>
                <a:spcPct val="0"/>
              </a:spcBef>
              <a:buClrTx/>
              <a:buSzTx/>
              <a:buFont typeface="Wingdings" panose="05000000000000000000" pitchFamily="2" charset="2"/>
              <a:buChar char="l"/>
            </a:pPr>
            <a:r>
              <a:rPr lang="en-US" altLang="zh-CN" sz="3600" b="1" dirty="0">
                <a:latin typeface="Times New Roman" panose="02020603050405020304" pitchFamily="18" charset="0"/>
              </a:rPr>
              <a:t>Glycosaminoglycans </a:t>
            </a:r>
            <a:r>
              <a:rPr lang="zh-CN" altLang="en-US" sz="3600" b="1" dirty="0">
                <a:latin typeface="Times New Roman" panose="02020603050405020304" pitchFamily="18" charset="0"/>
              </a:rPr>
              <a:t>糖胺聚糖</a:t>
            </a:r>
            <a:endParaRPr lang="zh-CN" altLang="en-US" sz="3600" b="1" dirty="0">
              <a:latin typeface="Times New Roman" panose="02020603050405020304" pitchFamily="18" charset="0"/>
            </a:endParaRPr>
          </a:p>
          <a:p>
            <a:pPr>
              <a:spcBef>
                <a:spcPct val="0"/>
              </a:spcBef>
              <a:buClrTx/>
              <a:buSzTx/>
              <a:buFont typeface="Wingdings" panose="05000000000000000000" pitchFamily="2" charset="2"/>
              <a:buChar char="l"/>
            </a:pPr>
            <a:r>
              <a:rPr lang="en-US" altLang="zh-CN" sz="3600" b="1" dirty="0">
                <a:latin typeface="Times New Roman" panose="02020603050405020304" pitchFamily="18" charset="0"/>
              </a:rPr>
              <a:t>Proteoglycan, PG </a:t>
            </a:r>
            <a:r>
              <a:rPr lang="zh-CN" altLang="en-US" sz="3600" b="1" dirty="0">
                <a:latin typeface="Times New Roman" panose="02020603050405020304" pitchFamily="18" charset="0"/>
              </a:rPr>
              <a:t>蛋白聚糖</a:t>
            </a:r>
            <a:endParaRPr lang="zh-CN" altLang="en-US" sz="3600" b="1" dirty="0">
              <a:latin typeface="Times New Roman" panose="02020603050405020304" pitchFamily="18" charset="0"/>
            </a:endParaRPr>
          </a:p>
          <a:p>
            <a:pPr>
              <a:spcBef>
                <a:spcPct val="0"/>
              </a:spcBef>
              <a:buClrTx/>
              <a:buSzTx/>
              <a:buFont typeface="Wingdings" panose="05000000000000000000" pitchFamily="2" charset="2"/>
              <a:buChar char="l"/>
            </a:pPr>
            <a:r>
              <a:rPr lang="en-US" altLang="zh-CN" sz="3600" b="1" dirty="0">
                <a:latin typeface="Times New Roman" panose="02020603050405020304" pitchFamily="18" charset="0"/>
              </a:rPr>
              <a:t>Elastin </a:t>
            </a:r>
            <a:r>
              <a:rPr lang="zh-CN" altLang="en-US" sz="3600" b="1" dirty="0">
                <a:latin typeface="Times New Roman" panose="02020603050405020304" pitchFamily="18" charset="0"/>
              </a:rPr>
              <a:t>弹性蛋白</a:t>
            </a:r>
            <a:endParaRPr lang="zh-CN" altLang="en-US" sz="3600" b="1" dirty="0">
              <a:latin typeface="Times New Roman" panose="02020603050405020304" pitchFamily="18" charset="0"/>
            </a:endParaRPr>
          </a:p>
          <a:p>
            <a:pPr>
              <a:spcBef>
                <a:spcPct val="0"/>
              </a:spcBef>
              <a:buClrTx/>
              <a:buSzTx/>
              <a:buFont typeface="Wingdings" panose="05000000000000000000" pitchFamily="2" charset="2"/>
              <a:buChar char="l"/>
            </a:pPr>
            <a:r>
              <a:rPr lang="en-US" altLang="zh-CN" sz="3600" b="1" dirty="0">
                <a:latin typeface="Times New Roman" panose="02020603050405020304" pitchFamily="18" charset="0"/>
                <a:ea typeface="长城楷体" pitchFamily="49" charset="-122"/>
              </a:rPr>
              <a:t>Fibronectin, FN </a:t>
            </a:r>
            <a:r>
              <a:rPr lang="zh-CN" altLang="en-US" sz="3600" b="1" dirty="0">
                <a:latin typeface="Times New Roman" panose="02020603050405020304" pitchFamily="18" charset="0"/>
                <a:ea typeface="长城楷体" pitchFamily="49" charset="-122"/>
              </a:rPr>
              <a:t>纤粘连蛋白</a:t>
            </a:r>
            <a:endParaRPr lang="zh-CN" altLang="en-US" sz="3600" b="1" dirty="0">
              <a:latin typeface="Times New Roman" panose="02020603050405020304" pitchFamily="18" charset="0"/>
              <a:ea typeface="长城楷体" pitchFamily="49" charset="-122"/>
            </a:endParaRPr>
          </a:p>
          <a:p>
            <a:pPr algn="just">
              <a:lnSpc>
                <a:spcPct val="105000"/>
              </a:lnSpc>
              <a:buSzTx/>
              <a:buFont typeface="Wingdings" panose="05000000000000000000" pitchFamily="2" charset="2"/>
              <a:buChar char="l"/>
            </a:pPr>
            <a:r>
              <a:rPr lang="en-US" altLang="zh-CN" sz="3600" b="1" dirty="0">
                <a:latin typeface="Times New Roman" panose="02020603050405020304" pitchFamily="18" charset="0"/>
                <a:ea typeface="长城楷体" pitchFamily="49" charset="-122"/>
              </a:rPr>
              <a:t>Laminin, LN </a:t>
            </a:r>
            <a:r>
              <a:rPr lang="zh-CN" altLang="en-US" sz="3600" b="1" dirty="0">
                <a:latin typeface="Times New Roman" panose="02020603050405020304" pitchFamily="18" charset="0"/>
                <a:ea typeface="长城楷体" pitchFamily="49" charset="-122"/>
              </a:rPr>
              <a:t>层粘连蛋白</a:t>
            </a:r>
            <a:endParaRPr lang="zh-CN" altLang="en-US" sz="3600" b="1" dirty="0">
              <a:latin typeface="Times New Roman" panose="02020603050405020304" pitchFamily="18" charset="0"/>
              <a:ea typeface="长城楷体" pitchFamily="49" charset="-122"/>
            </a:endParaRPr>
          </a:p>
          <a:p>
            <a:pPr algn="just">
              <a:lnSpc>
                <a:spcPct val="105000"/>
              </a:lnSpc>
              <a:buSzTx/>
              <a:buFont typeface="Wingdings" panose="05000000000000000000" pitchFamily="2" charset="2"/>
              <a:buChar char="l"/>
            </a:pPr>
            <a:endParaRPr lang="zh-CN" altLang="en-US" sz="3600" b="1" dirty="0">
              <a:latin typeface="Times New Roman" panose="02020603050405020304" pitchFamily="18" charset="0"/>
              <a:ea typeface="长城楷体" pitchFamily="49" charset="-122"/>
            </a:endParaRPr>
          </a:p>
          <a:p>
            <a:pPr algn="just">
              <a:lnSpc>
                <a:spcPct val="105000"/>
              </a:lnSpc>
              <a:buSzTx/>
              <a:buFont typeface="Wingdings" panose="05000000000000000000" pitchFamily="2" charset="2"/>
              <a:buChar char="l"/>
            </a:pPr>
            <a:r>
              <a:rPr lang="en-US" altLang="zh-CN" sz="3600" b="1" dirty="0">
                <a:latin typeface="Times New Roman" panose="02020603050405020304" pitchFamily="18" charset="0"/>
                <a:ea typeface="长城楷体" pitchFamily="49" charset="-122"/>
              </a:rPr>
              <a:t>Plant cell wall </a:t>
            </a:r>
            <a:endParaRPr lang="en-US" altLang="zh-CN" sz="3600" b="1" dirty="0">
              <a:latin typeface="Times New Roman" panose="02020603050405020304" pitchFamily="18" charset="0"/>
              <a:ea typeface="长城楷体" pitchFamily="49" charset="-122"/>
            </a:endParaRPr>
          </a:p>
          <a:p>
            <a:pPr>
              <a:spcBef>
                <a:spcPct val="0"/>
              </a:spcBef>
              <a:buClrTx/>
              <a:buSzTx/>
              <a:buFontTx/>
              <a:buNone/>
            </a:pPr>
            <a:endParaRPr lang="en-US" altLang="zh-CN" sz="3600" b="1" dirty="0">
              <a:latin typeface="Times New Roman" panose="02020603050405020304" pitchFamily="18" charset="0"/>
            </a:endParaRPr>
          </a:p>
          <a:p>
            <a:pPr>
              <a:spcBef>
                <a:spcPct val="0"/>
              </a:spcBef>
              <a:buClrTx/>
              <a:buSzTx/>
              <a:buFontTx/>
              <a:buNone/>
            </a:pPr>
            <a:endParaRPr lang="en-US" altLang="zh-CN" sz="3600" b="1" dirty="0">
              <a:latin typeface="Times New Roman" panose="02020603050405020304" pitchFamily="18" charset="0"/>
            </a:endParaRPr>
          </a:p>
          <a:p>
            <a:pPr>
              <a:spcBef>
                <a:spcPct val="0"/>
              </a:spcBef>
              <a:buClrTx/>
              <a:buSzTx/>
              <a:buFontTx/>
              <a:buNone/>
            </a:pPr>
            <a:endParaRPr lang="en-US" altLang="zh-CN" sz="3600" dirty="0">
              <a:effectLst/>
              <a:latin typeface="Times New Roman" panose="02020603050405020304" pitchFamily="18" charset="0"/>
            </a:endParaRPr>
          </a:p>
          <a:p>
            <a:pPr>
              <a:buChar char="n"/>
            </a:pPr>
            <a:endParaRPr lang="en-US" altLang="zh-CN" sz="3600" dirty="0">
              <a:effectLst/>
              <a:latin typeface="Times New Roman" panose="02020603050405020304" pitchFamily="18" charset="0"/>
            </a:endParaRPr>
          </a:p>
        </p:txBody>
      </p:sp>
      <p:sp>
        <p:nvSpPr>
          <p:cNvPr id="257029" name="矩形 25702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消症狞逻挠呸个依拉筹恶教递靛留柔沪零妮敲讯一侗疼百匪瓤岿上玉唁管细胞的社会联系课件细胞的社会联系课件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51" name="文本占位符 283650"/>
          <p:cNvSpPr>
            <a:spLocks noGrp="1"/>
          </p:cNvSpPr>
          <p:nvPr>
            <p:ph type="body" idx="1"/>
          </p:nvPr>
        </p:nvSpPr>
        <p:spPr>
          <a:xfrm>
            <a:off x="0" y="620713"/>
            <a:ext cx="8686800" cy="5510212"/>
          </a:xfrm>
        </p:spPr>
        <p:txBody>
          <a:bodyPr/>
          <a:p>
            <a:pPr>
              <a:buChar char="n"/>
            </a:pPr>
            <a:r>
              <a:rPr lang="zh-CN" altLang="en-US" b="1" dirty="0"/>
              <a:t>封闭作用，形成“闭锁带”，防止溶质渗漏</a:t>
            </a:r>
            <a:endParaRPr lang="zh-CN" altLang="en-US" b="1" dirty="0"/>
          </a:p>
          <a:p>
            <a:pPr>
              <a:buChar char="n"/>
            </a:pPr>
            <a:r>
              <a:rPr lang="zh-CN" altLang="en-US" b="1" dirty="0"/>
              <a:t>形成膜蛋白和膜脂侧向扩散的屏障，隔离特定区域的蛋白膜蛋白和膜脂侧，维持上皮细胞极性</a:t>
            </a:r>
            <a:endParaRPr lang="zh-CN" altLang="en-US" b="1" dirty="0"/>
          </a:p>
          <a:p>
            <a:pPr>
              <a:buChar char="n"/>
            </a:pPr>
            <a:r>
              <a:rPr lang="zh-CN" altLang="en-US" b="1" dirty="0"/>
              <a:t>机械连接装置，发挥支持的功能</a:t>
            </a:r>
            <a:endParaRPr lang="zh-CN" altLang="en-US" b="1" dirty="0"/>
          </a:p>
          <a:p>
            <a:pPr>
              <a:buChar char="n"/>
            </a:pPr>
            <a:endParaRPr lang="zh-CN" altLang="en-US" b="1" dirty="0">
              <a:latin typeface="Times New Roman" panose="02020603050405020304" pitchFamily="18" charset="0"/>
            </a:endParaRPr>
          </a:p>
          <a:p>
            <a:pPr>
              <a:buChar char="n"/>
            </a:pPr>
            <a:endParaRPr lang="zh-CN" altLang="en-US" b="1" dirty="0">
              <a:latin typeface="Times New Roman" panose="02020603050405020304" pitchFamily="18" charset="0"/>
            </a:endParaRPr>
          </a:p>
        </p:txBody>
      </p:sp>
      <p:sp>
        <p:nvSpPr>
          <p:cNvPr id="283653" name="矩形 28365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灌佯于热督诀健窑嗡著脸形亭尾犁馏污舷芥字渡扔凹巷减皮碗饯用瘩疑扒细胞的社会联系课件细胞的社会联系课件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1" name="文本占位符 135170"/>
          <p:cNvSpPr>
            <a:spLocks noGrp="1"/>
          </p:cNvSpPr>
          <p:nvPr>
            <p:ph type="body" idx="1"/>
          </p:nvPr>
        </p:nvSpPr>
        <p:spPr>
          <a:xfrm>
            <a:off x="323850" y="549275"/>
            <a:ext cx="8362950" cy="5581650"/>
          </a:xfrm>
        </p:spPr>
        <p:txBody>
          <a:bodyPr/>
          <a:p>
            <a:pPr>
              <a:buNone/>
            </a:pPr>
            <a:r>
              <a:rPr lang="en-US" altLang="zh-CN" sz="4000" b="1" dirty="0">
                <a:latin typeface="Times New Roman" panose="02020603050405020304" pitchFamily="18" charset="0"/>
              </a:rPr>
              <a:t>B  anchor junction</a:t>
            </a:r>
            <a:r>
              <a:rPr lang="en-US" altLang="zh-CN" sz="4000" dirty="0">
                <a:effectLst/>
                <a:latin typeface="Times New Roman" panose="02020603050405020304" pitchFamily="18" charset="0"/>
              </a:rPr>
              <a:t> </a:t>
            </a:r>
            <a:endParaRPr lang="en-US" altLang="zh-CN" sz="4000" dirty="0">
              <a:effectLst/>
              <a:latin typeface="Times New Roman" panose="02020603050405020304" pitchFamily="18" charset="0"/>
            </a:endParaRPr>
          </a:p>
          <a:p>
            <a:pPr>
              <a:buChar char="n"/>
            </a:pPr>
            <a:r>
              <a:rPr lang="en-US" altLang="zh-CN" b="1" dirty="0">
                <a:effectLst/>
              </a:rPr>
              <a:t>Desomosome</a:t>
            </a:r>
            <a:endParaRPr lang="en-US" altLang="zh-CN" b="1" dirty="0">
              <a:effectLst/>
            </a:endParaRPr>
          </a:p>
          <a:p>
            <a:pPr>
              <a:buChar char="n"/>
            </a:pPr>
            <a:r>
              <a:rPr lang="en-US" altLang="zh-CN" b="1" dirty="0">
                <a:effectLst/>
              </a:rPr>
              <a:t>Hemidesmosome</a:t>
            </a:r>
            <a:endParaRPr lang="en-US" altLang="zh-CN" b="1" dirty="0">
              <a:effectLst/>
            </a:endParaRPr>
          </a:p>
          <a:p>
            <a:pPr>
              <a:buChar char="n"/>
            </a:pPr>
            <a:endParaRPr lang="en-US" altLang="zh-CN" b="1" dirty="0">
              <a:effectLst/>
            </a:endParaRPr>
          </a:p>
          <a:p>
            <a:pPr>
              <a:buChar char="n"/>
            </a:pPr>
            <a:endParaRPr lang="en-US" altLang="zh-CN" b="1" dirty="0">
              <a:effectLst/>
            </a:endParaRPr>
          </a:p>
          <a:p>
            <a:pPr>
              <a:buChar char="n"/>
            </a:pPr>
            <a:r>
              <a:rPr lang="en-US" altLang="zh-CN" b="1" dirty="0">
                <a:effectLst/>
              </a:rPr>
              <a:t>Adhesion belt</a:t>
            </a:r>
            <a:endParaRPr lang="en-US" altLang="zh-CN" b="1" dirty="0">
              <a:effectLst/>
            </a:endParaRPr>
          </a:p>
          <a:p>
            <a:pPr>
              <a:buChar char="n"/>
            </a:pPr>
            <a:r>
              <a:rPr lang="en-US" altLang="zh-CN" b="1" dirty="0">
                <a:effectLst/>
              </a:rPr>
              <a:t>Focal  adhesion</a:t>
            </a:r>
            <a:endParaRPr lang="en-US" altLang="zh-CN" b="1" dirty="0">
              <a:effectLst/>
            </a:endParaRPr>
          </a:p>
          <a:p>
            <a:pPr>
              <a:buNone/>
            </a:pPr>
            <a:endParaRPr lang="en-US" altLang="zh-CN" b="1" dirty="0">
              <a:effectLst/>
            </a:endParaRPr>
          </a:p>
        </p:txBody>
      </p:sp>
      <p:sp>
        <p:nvSpPr>
          <p:cNvPr id="135172" name="右大括号 135171"/>
          <p:cNvSpPr/>
          <p:nvPr/>
        </p:nvSpPr>
        <p:spPr>
          <a:xfrm>
            <a:off x="5435600" y="3500438"/>
            <a:ext cx="73025" cy="1152525"/>
          </a:xfrm>
          <a:prstGeom prst="rightBrace">
            <a:avLst>
              <a:gd name="adj1" fmla="val 131521"/>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35173" name="文本框 135172"/>
          <p:cNvSpPr txBox="1"/>
          <p:nvPr/>
        </p:nvSpPr>
        <p:spPr>
          <a:xfrm>
            <a:off x="5919788" y="1262063"/>
            <a:ext cx="2606675" cy="582612"/>
          </a:xfrm>
          <a:prstGeom prst="rect">
            <a:avLst/>
          </a:prstGeom>
          <a:noFill/>
          <a:ln w="9525">
            <a:noFill/>
          </a:ln>
        </p:spPr>
        <p:txBody>
          <a:bodyPr wrap="none" anchor="t">
            <a:spAutoFit/>
          </a:bodyPr>
          <a:p>
            <a:pPr>
              <a:buClrTx/>
              <a:buSzTx/>
              <a:buFontTx/>
            </a:pPr>
            <a:r>
              <a:rPr lang="en-US" altLang="zh-CN" sz="3200" b="1" dirty="0">
                <a:latin typeface="Times New Roman" panose="02020603050405020304" pitchFamily="18" charset="0"/>
                <a:ea typeface="宋体" panose="02010600030101010101" pitchFamily="2" charset="-122"/>
              </a:rPr>
              <a:t>Interfilament </a:t>
            </a:r>
            <a:endParaRPr lang="en-US" altLang="zh-CN" sz="3200" b="1" dirty="0">
              <a:latin typeface="Times New Roman" panose="02020603050405020304" pitchFamily="18" charset="0"/>
              <a:ea typeface="宋体" panose="02010600030101010101" pitchFamily="2" charset="-122"/>
            </a:endParaRPr>
          </a:p>
        </p:txBody>
      </p:sp>
      <p:sp>
        <p:nvSpPr>
          <p:cNvPr id="135174" name="右大括号 135173"/>
          <p:cNvSpPr/>
          <p:nvPr/>
        </p:nvSpPr>
        <p:spPr>
          <a:xfrm>
            <a:off x="5435600" y="1412875"/>
            <a:ext cx="73025" cy="1152525"/>
          </a:xfrm>
          <a:prstGeom prst="rightBrace">
            <a:avLst>
              <a:gd name="adj1" fmla="val 131521"/>
              <a:gd name="adj2" fmla="val 50000"/>
            </a:avLst>
          </a:prstGeom>
          <a:noFill/>
          <a:ln w="9525" cap="flat" cmpd="sng">
            <a:solidFill>
              <a:schemeClr val="tx1"/>
            </a:solidFill>
            <a:prstDash val="solid"/>
            <a:headEnd type="none" w="med" len="med"/>
            <a:tailEnd type="none" w="med" len="med"/>
          </a:ln>
        </p:spPr>
        <p:txBody>
          <a:bodyPr/>
          <a:p>
            <a:endParaRPr lang="zh-CN" altLang="en-US"/>
          </a:p>
        </p:txBody>
      </p:sp>
      <p:sp>
        <p:nvSpPr>
          <p:cNvPr id="135175" name="文本框 135174"/>
          <p:cNvSpPr txBox="1"/>
          <p:nvPr/>
        </p:nvSpPr>
        <p:spPr>
          <a:xfrm>
            <a:off x="5775325" y="3543300"/>
            <a:ext cx="2443163" cy="520700"/>
          </a:xfrm>
          <a:prstGeom prst="rect">
            <a:avLst/>
          </a:prstGeom>
          <a:noFill/>
          <a:ln w="9525">
            <a:noFill/>
          </a:ln>
        </p:spPr>
        <p:txBody>
          <a:bodyPr wrap="none" anchor="t">
            <a:spAutoFit/>
          </a:bodyPr>
          <a:p>
            <a:pPr>
              <a:buClrTx/>
              <a:buSzTx/>
              <a:buFontTx/>
            </a:pPr>
            <a:r>
              <a:rPr lang="en-US" altLang="zh-CN" sz="2800" b="1" dirty="0">
                <a:latin typeface="Times New Roman" panose="02020603050405020304" pitchFamily="18" charset="0"/>
                <a:ea typeface="宋体" panose="02010600030101010101" pitchFamily="2" charset="-122"/>
              </a:rPr>
              <a:t>Actin filament</a:t>
            </a:r>
            <a:r>
              <a:rPr lang="en-US" altLang="zh-CN" dirty="0">
                <a:latin typeface="Verdana" panose="020B0604030504040204" pitchFamily="34" charset="0"/>
                <a:ea typeface="宋体" panose="02010600030101010101" pitchFamily="2" charset="-122"/>
              </a:rPr>
              <a:t> </a:t>
            </a:r>
            <a:endParaRPr lang="en-US" altLang="zh-CN" dirty="0">
              <a:latin typeface="Verdana" panose="020B0604030504040204" pitchFamily="34" charset="0"/>
              <a:ea typeface="宋体" panose="02010600030101010101" pitchFamily="2" charset="-122"/>
            </a:endParaRPr>
          </a:p>
        </p:txBody>
      </p:sp>
      <p:sp>
        <p:nvSpPr>
          <p:cNvPr id="135176" name="矩形 13517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易醚臀蓬吵权俊瘟淄召蒸脸北腹落抿谤识碱教鹤安巍荧几分润饮导迷患九细胞的社会联系课件细胞的社会联系课件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786" name="图片 118785" descr="19_12C"/>
          <p:cNvPicPr>
            <a:picLocks noChangeAspect="1"/>
          </p:cNvPicPr>
          <p:nvPr/>
        </p:nvPicPr>
        <p:blipFill>
          <a:blip r:embed="rId1"/>
          <a:stretch>
            <a:fillRect/>
          </a:stretch>
        </p:blipFill>
        <p:spPr>
          <a:xfrm>
            <a:off x="323850" y="765175"/>
            <a:ext cx="5859463" cy="4192588"/>
          </a:xfrm>
          <a:prstGeom prst="rect">
            <a:avLst/>
          </a:prstGeom>
          <a:noFill/>
          <a:ln w="9525">
            <a:noFill/>
          </a:ln>
        </p:spPr>
      </p:pic>
      <p:sp>
        <p:nvSpPr>
          <p:cNvPr id="118787" name="文本框 118786"/>
          <p:cNvSpPr txBox="1"/>
          <p:nvPr/>
        </p:nvSpPr>
        <p:spPr>
          <a:xfrm>
            <a:off x="381000" y="0"/>
            <a:ext cx="3810000" cy="460375"/>
          </a:xfrm>
          <a:prstGeom prst="rect">
            <a:avLst/>
          </a:prstGeom>
          <a:solidFill>
            <a:schemeClr val="bg1"/>
          </a:solidFill>
          <a:ln w="9525">
            <a:noFill/>
          </a:ln>
        </p:spPr>
        <p:txBody>
          <a:bodyPr>
            <a:spAutoFit/>
          </a:bodyPr>
          <a:p>
            <a:pPr>
              <a:spcBef>
                <a:spcPct val="50000"/>
              </a:spcBef>
              <a:buClrTx/>
              <a:buSzTx/>
              <a:buFontTx/>
            </a:pPr>
            <a:r>
              <a:rPr lang="en-US" altLang="zh-CN" sz="2400" b="1" dirty="0">
                <a:latin typeface="Arial" panose="020B0604020202020204" pitchFamily="34" charset="0"/>
                <a:ea typeface="宋体" panose="02010600030101010101" pitchFamily="2" charset="-122"/>
              </a:rPr>
              <a:t>Desmosome</a:t>
            </a:r>
            <a:endParaRPr lang="en-US" altLang="zh-CN" sz="2400" b="1" dirty="0">
              <a:latin typeface="Arial" panose="020B0604020202020204" pitchFamily="34" charset="0"/>
              <a:ea typeface="宋体" panose="02010600030101010101" pitchFamily="2" charset="-122"/>
            </a:endParaRPr>
          </a:p>
        </p:txBody>
      </p:sp>
      <p:sp>
        <p:nvSpPr>
          <p:cNvPr id="118790" name="文本框 118789"/>
          <p:cNvSpPr txBox="1"/>
          <p:nvPr/>
        </p:nvSpPr>
        <p:spPr>
          <a:xfrm>
            <a:off x="5364163" y="5589588"/>
            <a:ext cx="184150" cy="366712"/>
          </a:xfrm>
          <a:prstGeom prst="rect">
            <a:avLst/>
          </a:prstGeom>
          <a:noFill/>
          <a:ln w="9525">
            <a:noFill/>
          </a:ln>
        </p:spPr>
        <p:txBody>
          <a:bodyPr wrap="none" anchor="t">
            <a:spAutoFit/>
          </a:bodyPr>
          <a:p>
            <a:pPr>
              <a:buClrTx/>
              <a:buSzTx/>
              <a:buFontTx/>
            </a:pPr>
            <a:endParaRPr dirty="0">
              <a:latin typeface="Verdana" panose="020B0604030504040204" pitchFamily="34" charset="0"/>
              <a:ea typeface="宋体" panose="02010600030101010101" pitchFamily="2" charset="-122"/>
            </a:endParaRPr>
          </a:p>
        </p:txBody>
      </p:sp>
      <p:sp>
        <p:nvSpPr>
          <p:cNvPr id="118791" name="文本框 118790"/>
          <p:cNvSpPr txBox="1"/>
          <p:nvPr/>
        </p:nvSpPr>
        <p:spPr>
          <a:xfrm>
            <a:off x="2555875" y="0"/>
            <a:ext cx="838200" cy="368300"/>
          </a:xfrm>
          <a:prstGeom prst="rect">
            <a:avLst/>
          </a:prstGeom>
          <a:noFill/>
          <a:ln w="9525">
            <a:noFill/>
          </a:ln>
        </p:spPr>
        <p:txBody>
          <a:bodyPr wrap="none" anchor="t">
            <a:spAutoFit/>
          </a:bodyPr>
          <a:p>
            <a:pPr>
              <a:buClrTx/>
              <a:buSzTx/>
              <a:buFontTx/>
            </a:pPr>
            <a:r>
              <a:rPr lang="en-US" altLang="zh-CN" dirty="0">
                <a:latin typeface="Verdana" panose="020B0604030504040204" pitchFamily="34" charset="0"/>
                <a:ea typeface="宋体" panose="02010600030101010101" pitchFamily="2" charset="-122"/>
              </a:rPr>
              <a:t>30nm</a:t>
            </a:r>
            <a:endParaRPr lang="en-US" altLang="zh-CN" dirty="0">
              <a:latin typeface="Verdana" panose="020B0604030504040204" pitchFamily="34" charset="0"/>
              <a:ea typeface="宋体" panose="02010600030101010101" pitchFamily="2" charset="-122"/>
            </a:endParaRPr>
          </a:p>
        </p:txBody>
      </p:sp>
      <p:sp>
        <p:nvSpPr>
          <p:cNvPr id="118792" name="文本框 118791"/>
          <p:cNvSpPr txBox="1"/>
          <p:nvPr/>
        </p:nvSpPr>
        <p:spPr>
          <a:xfrm>
            <a:off x="2195513" y="4868863"/>
            <a:ext cx="1095375" cy="368300"/>
          </a:xfrm>
          <a:prstGeom prst="rect">
            <a:avLst/>
          </a:prstGeom>
          <a:noFill/>
          <a:ln w="9525">
            <a:noFill/>
          </a:ln>
        </p:spPr>
        <p:txBody>
          <a:bodyPr wrap="none" anchor="t">
            <a:spAutoFit/>
          </a:bodyPr>
          <a:p>
            <a:pPr>
              <a:buClrTx/>
              <a:buSzTx/>
              <a:buFontTx/>
            </a:pPr>
            <a:r>
              <a:rPr lang="zh-CN" altLang="en-US" dirty="0">
                <a:solidFill>
                  <a:srgbClr val="000000"/>
                </a:solidFill>
                <a:latin typeface="Verdana" panose="020B0604030504040204" pitchFamily="34" charset="0"/>
                <a:ea typeface="宋体" panose="02010600030101010101" pitchFamily="2" charset="-122"/>
              </a:rPr>
              <a:t>中间纤维</a:t>
            </a:r>
            <a:endParaRPr lang="zh-CN" altLang="en-US" dirty="0">
              <a:solidFill>
                <a:srgbClr val="000000"/>
              </a:solidFill>
              <a:latin typeface="Verdana" panose="020B0604030504040204" pitchFamily="34" charset="0"/>
              <a:ea typeface="宋体" panose="02010600030101010101" pitchFamily="2" charset="-122"/>
            </a:endParaRPr>
          </a:p>
        </p:txBody>
      </p:sp>
      <p:pic>
        <p:nvPicPr>
          <p:cNvPr id="118793" name="图片 118792" descr="XJ21"/>
          <p:cNvPicPr>
            <a:picLocks noChangeAspect="1"/>
          </p:cNvPicPr>
          <p:nvPr/>
        </p:nvPicPr>
        <p:blipFill>
          <a:blip r:embed="rId2"/>
          <a:stretch>
            <a:fillRect/>
          </a:stretch>
        </p:blipFill>
        <p:spPr>
          <a:xfrm>
            <a:off x="4356100" y="3357563"/>
            <a:ext cx="4572000" cy="2438400"/>
          </a:xfrm>
          <a:prstGeom prst="rect">
            <a:avLst/>
          </a:prstGeom>
          <a:noFill/>
          <a:ln w="9525">
            <a:noFill/>
          </a:ln>
        </p:spPr>
      </p:pic>
      <p:sp>
        <p:nvSpPr>
          <p:cNvPr id="118794" name="矩形 11879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工低苹呆密败虚室邦褒掏穷蛛峪掉姜誓雀苟恃冲娘佳否助扮弟篱辆溺坎乌细胞的社会联系课件细胞的社会联系课件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793"/>
                                        </p:tgtEl>
                                        <p:attrNameLst>
                                          <p:attrName>style.visibility</p:attrName>
                                        </p:attrNameLst>
                                      </p:cBhvr>
                                      <p:to>
                                        <p:strVal val="visible"/>
                                      </p:to>
                                    </p:set>
                                    <p:animEffect transition="in" filter="wipe(left)">
                                      <p:cBhvr>
                                        <p:cTn id="7"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标题 137217"/>
          <p:cNvSpPr>
            <a:spLocks noGrp="1"/>
          </p:cNvSpPr>
          <p:nvPr>
            <p:ph type="title"/>
          </p:nvPr>
        </p:nvSpPr>
        <p:spPr/>
        <p:txBody>
          <a:bodyPr anchor="ctr" anchorCtr="1"/>
          <a:p>
            <a:pPr>
              <a:buClrTx/>
              <a:buSzTx/>
              <a:buFontTx/>
              <a:buNone/>
            </a:pPr>
            <a:r>
              <a:rPr lang="en-US" altLang="zh-CN" b="1" dirty="0">
                <a:solidFill>
                  <a:schemeClr val="tx1"/>
                </a:solidFill>
                <a:effectLst/>
              </a:rPr>
              <a:t>Desomosome </a:t>
            </a:r>
            <a:r>
              <a:rPr lang="zh-CN" altLang="en-US" dirty="0">
                <a:effectLst/>
              </a:rPr>
              <a:t>桥粒</a:t>
            </a:r>
            <a:endParaRPr lang="zh-CN" altLang="en-US" dirty="0">
              <a:effectLst/>
            </a:endParaRPr>
          </a:p>
        </p:txBody>
      </p:sp>
      <p:sp>
        <p:nvSpPr>
          <p:cNvPr id="137219" name="文本占位符 137218"/>
          <p:cNvSpPr>
            <a:spLocks noGrp="1"/>
          </p:cNvSpPr>
          <p:nvPr>
            <p:ph type="body" idx="1"/>
          </p:nvPr>
        </p:nvSpPr>
        <p:spPr/>
        <p:txBody>
          <a:bodyPr/>
          <a:p>
            <a:pPr>
              <a:buChar char="n"/>
            </a:pPr>
            <a:r>
              <a:rPr lang="zh-CN" altLang="en-US" dirty="0">
                <a:effectLst/>
              </a:rPr>
              <a:t>细胞与细胞之间两侧对称的纽扣式连接 </a:t>
            </a:r>
            <a:endParaRPr lang="zh-CN" altLang="en-US" dirty="0">
              <a:effectLst/>
            </a:endParaRPr>
          </a:p>
          <a:p>
            <a:pPr>
              <a:buChar char="n"/>
            </a:pPr>
            <a:r>
              <a:rPr lang="zh-CN" altLang="en-US" dirty="0">
                <a:effectLst/>
              </a:rPr>
              <a:t>胞内锚蛋白形成盘状胞质致密斑，胞内与中间纤维相连，胞外与钙粘着蛋白相连</a:t>
            </a:r>
            <a:endParaRPr lang="zh-CN" altLang="en-US" dirty="0">
              <a:effectLst/>
            </a:endParaRPr>
          </a:p>
          <a:p>
            <a:pPr>
              <a:buChar char="n"/>
            </a:pPr>
            <a:r>
              <a:rPr lang="zh-CN" altLang="en-US" dirty="0">
                <a:effectLst/>
              </a:rPr>
              <a:t>通过桥粒连接，使整个上皮层的中等纤维形成一个完整的网络，增加了整体的强度</a:t>
            </a:r>
            <a:endParaRPr lang="zh-CN" altLang="en-US" dirty="0">
              <a:effectLst/>
            </a:endParaRPr>
          </a:p>
        </p:txBody>
      </p:sp>
      <p:sp>
        <p:nvSpPr>
          <p:cNvPr id="137220" name="矩形 13721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惕彩皆卑锻搅臃沥哗盏啮寒斥场疥俘观隆账伍袱拉乓出宜翰江翼镊巨陇信细胞的社会联系课件细胞的社会联系课件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2338" name="图片 142337"/>
          <p:cNvPicPr>
            <a:picLocks noChangeAspect="1"/>
          </p:cNvPicPr>
          <p:nvPr/>
        </p:nvPicPr>
        <p:blipFill>
          <a:blip r:embed="rId1"/>
          <a:stretch>
            <a:fillRect/>
          </a:stretch>
        </p:blipFill>
        <p:spPr>
          <a:xfrm>
            <a:off x="1547813" y="188913"/>
            <a:ext cx="6057900" cy="6453187"/>
          </a:xfrm>
          <a:prstGeom prst="rect">
            <a:avLst/>
          </a:prstGeom>
          <a:noFill/>
          <a:ln w="9525">
            <a:noFill/>
          </a:ln>
        </p:spPr>
      </p:pic>
      <p:sp>
        <p:nvSpPr>
          <p:cNvPr id="142339" name="矩形 14233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饭滦掇挂叉身唯丈椒汲烘员律捅募斌戏矮亨城佣娃蚜赐罪吝鹿问炯辨鸳拌细胞的社会联系课件细胞的社会联系课件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6" name="标题 318465"/>
          <p:cNvSpPr>
            <a:spLocks noGrp="1"/>
          </p:cNvSpPr>
          <p:nvPr>
            <p:ph type="title"/>
          </p:nvPr>
        </p:nvSpPr>
        <p:spPr/>
        <p:txBody>
          <a:bodyPr anchor="ctr" anchorCtr="1"/>
          <a:p>
            <a:pPr>
              <a:buClrTx/>
              <a:buSzTx/>
              <a:buFontTx/>
              <a:buNone/>
            </a:pPr>
            <a:r>
              <a:rPr lang="zh-CN" altLang="en-US" dirty="0">
                <a:effectLst/>
              </a:rPr>
              <a:t>桥粒功能</a:t>
            </a:r>
            <a:endParaRPr lang="zh-CN" altLang="en-US" dirty="0">
              <a:effectLst/>
            </a:endParaRPr>
          </a:p>
        </p:txBody>
      </p:sp>
      <p:sp>
        <p:nvSpPr>
          <p:cNvPr id="318467" name="文本占位符 318466"/>
          <p:cNvSpPr>
            <a:spLocks noGrp="1"/>
          </p:cNvSpPr>
          <p:nvPr>
            <p:ph type="body" idx="1"/>
          </p:nvPr>
        </p:nvSpPr>
        <p:spPr/>
        <p:txBody>
          <a:bodyPr/>
          <a:p>
            <a:pPr>
              <a:buFont typeface="Wingdings" panose="05000000000000000000" pitchFamily="2" charset="2"/>
              <a:buChar char="l"/>
            </a:pPr>
            <a:r>
              <a:rPr lang="zh-CN" altLang="en-US" dirty="0">
                <a:effectLst/>
              </a:rPr>
              <a:t>通过桥粒连接，使整个上皮层的中等纤维形成一个完整的网络，增加了细胞抵抗外界压力与张力的能力。</a:t>
            </a:r>
            <a:endParaRPr lang="zh-CN" altLang="en-US" dirty="0">
              <a:effectLst/>
            </a:endParaRPr>
          </a:p>
          <a:p>
            <a:pPr>
              <a:buFont typeface="Wingdings" panose="05000000000000000000" pitchFamily="2" charset="2"/>
              <a:buChar char="l"/>
            </a:pPr>
            <a:r>
              <a:rPr lang="zh-CN" altLang="en-US" dirty="0">
                <a:effectLst/>
              </a:rPr>
              <a:t>将上皮细胞粘着在基底膜上。</a:t>
            </a:r>
            <a:endParaRPr lang="zh-CN" altLang="en-US" dirty="0">
              <a:effectLst/>
            </a:endParaRPr>
          </a:p>
        </p:txBody>
      </p:sp>
      <p:sp>
        <p:nvSpPr>
          <p:cNvPr id="318468" name="矩形 31846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屏尝卢蕴庐哈映韶租乱见脉蛙亢榆逝媒赎迢宦不恐滚讶捂惦副寿硬活娃骑细胞的社会联系课件细胞的社会联系课件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9490" name="标题 319489"/>
          <p:cNvSpPr>
            <a:spLocks noGrp="1"/>
          </p:cNvSpPr>
          <p:nvPr>
            <p:ph type="title"/>
          </p:nvPr>
        </p:nvSpPr>
        <p:spPr/>
        <p:txBody>
          <a:bodyPr anchor="ctr" anchorCtr="1"/>
          <a:p>
            <a:pPr>
              <a:buClrTx/>
              <a:buSzTx/>
              <a:buFontTx/>
              <a:buNone/>
            </a:pPr>
            <a:r>
              <a:rPr lang="zh-CN" altLang="en-US" dirty="0">
                <a:effectLst/>
              </a:rPr>
              <a:t>半桥粒</a:t>
            </a:r>
            <a:r>
              <a:rPr lang="en-US" altLang="zh-CN" sz="4800" b="1" dirty="0">
                <a:solidFill>
                  <a:schemeClr val="hlink"/>
                </a:solidFill>
                <a:latin typeface="长城楷体" pitchFamily="49" charset="-122"/>
                <a:ea typeface="长城楷体" pitchFamily="49" charset="-122"/>
              </a:rPr>
              <a:t>Hemidesmosomes</a:t>
            </a:r>
            <a:endParaRPr lang="en-US" altLang="zh-CN" sz="4800" b="1" dirty="0">
              <a:solidFill>
                <a:schemeClr val="hlink"/>
              </a:solidFill>
              <a:latin typeface="长城楷体" pitchFamily="49" charset="-122"/>
              <a:ea typeface="长城楷体" pitchFamily="49" charset="-122"/>
            </a:endParaRPr>
          </a:p>
        </p:txBody>
      </p:sp>
      <p:sp>
        <p:nvSpPr>
          <p:cNvPr id="319491" name="文本占位符 319490"/>
          <p:cNvSpPr>
            <a:spLocks noGrp="1"/>
          </p:cNvSpPr>
          <p:nvPr>
            <p:ph type="body" idx="1"/>
          </p:nvPr>
        </p:nvSpPr>
        <p:spPr>
          <a:xfrm>
            <a:off x="468313" y="1412875"/>
            <a:ext cx="8229600" cy="4530725"/>
          </a:xfrm>
        </p:spPr>
        <p:txBody>
          <a:bodyPr/>
          <a:p>
            <a:pPr>
              <a:buChar char="n"/>
            </a:pPr>
            <a:r>
              <a:rPr lang="zh-CN" altLang="en-US" dirty="0">
                <a:effectLst/>
              </a:rPr>
              <a:t>细胞与胞外基质的连接方式</a:t>
            </a:r>
            <a:endParaRPr lang="zh-CN" altLang="en-US" dirty="0">
              <a:effectLst/>
            </a:endParaRPr>
          </a:p>
          <a:p>
            <a:pPr>
              <a:buChar char="n"/>
            </a:pPr>
            <a:r>
              <a:rPr lang="zh-CN" altLang="en-US" dirty="0">
                <a:effectLst/>
              </a:rPr>
              <a:t>角蛋白纤维通过膜上的整联蛋白（</a:t>
            </a:r>
            <a:r>
              <a:rPr lang="en-US" altLang="zh-CN" dirty="0">
                <a:effectLst/>
              </a:rPr>
              <a:t>intergrin</a:t>
            </a:r>
            <a:r>
              <a:rPr lang="zh-CN" altLang="en-US" dirty="0">
                <a:effectLst/>
              </a:rPr>
              <a:t>）与胞外基质的层连蛋白相连</a:t>
            </a:r>
            <a:endParaRPr lang="zh-CN" altLang="en-US" dirty="0">
              <a:effectLst/>
            </a:endParaRPr>
          </a:p>
          <a:p>
            <a:pPr>
              <a:buChar char="n"/>
            </a:pPr>
            <a:r>
              <a:rPr lang="zh-CN" altLang="en-US" dirty="0">
                <a:effectLst/>
              </a:rPr>
              <a:t>将上皮细胞粘着在基底膜上。 </a:t>
            </a:r>
            <a:endParaRPr lang="zh-CN" altLang="en-US" dirty="0">
              <a:effectLst/>
            </a:endParaRPr>
          </a:p>
        </p:txBody>
      </p:sp>
      <p:pic>
        <p:nvPicPr>
          <p:cNvPr id="319492" name="图片 319491" descr="XJ21"/>
          <p:cNvPicPr>
            <a:picLocks noChangeAspect="1"/>
          </p:cNvPicPr>
          <p:nvPr/>
        </p:nvPicPr>
        <p:blipFill>
          <a:blip r:embed="rId1"/>
          <a:stretch>
            <a:fillRect/>
          </a:stretch>
        </p:blipFill>
        <p:spPr>
          <a:xfrm>
            <a:off x="1042988" y="3716338"/>
            <a:ext cx="5545137" cy="2957512"/>
          </a:xfrm>
          <a:prstGeom prst="rect">
            <a:avLst/>
          </a:prstGeom>
          <a:noFill/>
          <a:ln w="9525">
            <a:noFill/>
          </a:ln>
        </p:spPr>
      </p:pic>
      <p:sp>
        <p:nvSpPr>
          <p:cNvPr id="319493" name="矩形 319492"/>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灭淖硼缨莲拢契暑悬寞皿肪骚匝赏扇陶撑栏喻咬僵洼褒乃拌登节什账漳咙细胞的社会联系课件细胞的社会联系课件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9492"/>
                                        </p:tgtEl>
                                        <p:attrNameLst>
                                          <p:attrName>style.visibility</p:attrName>
                                        </p:attrNameLst>
                                      </p:cBhvr>
                                      <p:to>
                                        <p:strVal val="visible"/>
                                      </p:to>
                                    </p:set>
                                    <p:animEffect transition="in" filter="wipe(left)">
                                      <p:cBhvr>
                                        <p:cTn id="7" dur="500"/>
                                        <p:tgtEl>
                                          <p:spTgt spid="319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标题 139265"/>
          <p:cNvSpPr>
            <a:spLocks noGrp="1"/>
          </p:cNvSpPr>
          <p:nvPr>
            <p:ph type="title"/>
          </p:nvPr>
        </p:nvSpPr>
        <p:spPr/>
        <p:txBody>
          <a:bodyPr anchor="ctr" anchorCtr="1"/>
          <a:p>
            <a:pPr>
              <a:buClrTx/>
              <a:buSzTx/>
              <a:buFontTx/>
              <a:buNone/>
            </a:pPr>
            <a:r>
              <a:rPr lang="en-US" altLang="zh-CN" b="1" dirty="0">
                <a:effectLst/>
              </a:rPr>
              <a:t>Hemidesmosome </a:t>
            </a:r>
            <a:r>
              <a:rPr lang="zh-CN" altLang="en-US" b="1" dirty="0">
                <a:effectLst/>
              </a:rPr>
              <a:t>半</a:t>
            </a:r>
            <a:r>
              <a:rPr lang="zh-CN" altLang="en-US" dirty="0">
                <a:effectLst/>
              </a:rPr>
              <a:t>桥粒</a:t>
            </a:r>
            <a:endParaRPr lang="zh-CN" altLang="en-US" dirty="0">
              <a:effectLst/>
            </a:endParaRPr>
          </a:p>
        </p:txBody>
      </p:sp>
      <p:sp>
        <p:nvSpPr>
          <p:cNvPr id="139267" name="文本占位符 139266"/>
          <p:cNvSpPr>
            <a:spLocks noGrp="1"/>
          </p:cNvSpPr>
          <p:nvPr>
            <p:ph type="body" idx="1"/>
          </p:nvPr>
        </p:nvSpPr>
        <p:spPr/>
        <p:txBody>
          <a:bodyPr/>
          <a:p>
            <a:pPr>
              <a:buChar char="n"/>
            </a:pPr>
            <a:r>
              <a:rPr lang="zh-CN" altLang="en-US" dirty="0">
                <a:effectLst/>
              </a:rPr>
              <a:t>细胞与基底膜之间，外观上与桥粒很相象，但只有一半</a:t>
            </a:r>
            <a:endParaRPr lang="zh-CN" altLang="en-US" dirty="0">
              <a:effectLst/>
            </a:endParaRPr>
          </a:p>
          <a:p>
            <a:pPr>
              <a:buChar char="n"/>
            </a:pPr>
            <a:endParaRPr lang="zh-CN" altLang="en-US" dirty="0">
              <a:effectLst/>
            </a:endParaRPr>
          </a:p>
          <a:p>
            <a:pPr>
              <a:buChar char="n"/>
            </a:pPr>
            <a:r>
              <a:rPr lang="zh-CN" altLang="en-US" dirty="0">
                <a:effectLst/>
              </a:rPr>
              <a:t>细胞内的角蛋白纤维通过膜上的整联蛋白（</a:t>
            </a:r>
            <a:r>
              <a:rPr lang="en-US" altLang="zh-CN" dirty="0">
                <a:effectLst/>
              </a:rPr>
              <a:t>intergrin</a:t>
            </a:r>
            <a:r>
              <a:rPr lang="zh-CN" altLang="en-US" dirty="0">
                <a:effectLst/>
              </a:rPr>
              <a:t>）与基底膜的层连蛋白相连，而将上皮细胞固着于基底膜上</a:t>
            </a:r>
            <a:endParaRPr lang="zh-CN" altLang="en-US" dirty="0">
              <a:effectLst/>
            </a:endParaRPr>
          </a:p>
        </p:txBody>
      </p:sp>
      <p:sp>
        <p:nvSpPr>
          <p:cNvPr id="139268" name="矩形 13926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绎何慌蛾扁努堤置经嘶病痪堆媚剑募绍唤搭躇使撼惧犯箔侮客厄迄缄躁垄细胞的社会联系课件细胞的社会联系课件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标题 136193"/>
          <p:cNvSpPr>
            <a:spLocks noGrp="1"/>
          </p:cNvSpPr>
          <p:nvPr>
            <p:ph type="title"/>
          </p:nvPr>
        </p:nvSpPr>
        <p:spPr>
          <a:xfrm>
            <a:off x="468313" y="188913"/>
            <a:ext cx="6624637" cy="1139825"/>
          </a:xfrm>
        </p:spPr>
        <p:txBody>
          <a:bodyPr anchor="ctr" anchorCtr="1"/>
          <a:p>
            <a:pPr>
              <a:buClrTx/>
              <a:buSzTx/>
              <a:buFontTx/>
              <a:buNone/>
            </a:pPr>
            <a:r>
              <a:rPr lang="zh-CN" altLang="en-US" b="1" dirty="0">
                <a:effectLst/>
              </a:rPr>
              <a:t>黏合带</a:t>
            </a:r>
            <a:r>
              <a:rPr lang="zh-CN" altLang="en-US" dirty="0">
                <a:effectLst/>
              </a:rPr>
              <a:t> </a:t>
            </a:r>
            <a:r>
              <a:rPr lang="en-US" altLang="zh-CN" b="1" dirty="0">
                <a:solidFill>
                  <a:schemeClr val="tx1"/>
                </a:solidFill>
                <a:effectLst/>
              </a:rPr>
              <a:t>Adhesion belt </a:t>
            </a:r>
            <a:endParaRPr lang="en-US" altLang="zh-CN" b="1" dirty="0">
              <a:solidFill>
                <a:schemeClr val="tx1"/>
              </a:solidFill>
              <a:effectLst/>
            </a:endParaRPr>
          </a:p>
        </p:txBody>
      </p:sp>
      <p:sp>
        <p:nvSpPr>
          <p:cNvPr id="136195" name="文本占位符 136194"/>
          <p:cNvSpPr>
            <a:spLocks noGrp="1"/>
          </p:cNvSpPr>
          <p:nvPr>
            <p:ph type="body" idx="1"/>
          </p:nvPr>
        </p:nvSpPr>
        <p:spPr/>
        <p:txBody>
          <a:bodyPr/>
          <a:p>
            <a:pPr>
              <a:buChar char="n"/>
            </a:pPr>
            <a:r>
              <a:rPr lang="zh-CN" altLang="en-US" dirty="0">
                <a:effectLst/>
              </a:rPr>
              <a:t>两细胞间的对称结构</a:t>
            </a:r>
            <a:endParaRPr lang="zh-CN" altLang="en-US" dirty="0">
              <a:effectLst/>
            </a:endParaRPr>
          </a:p>
          <a:p>
            <a:pPr>
              <a:buChar char="n"/>
            </a:pPr>
            <a:r>
              <a:rPr lang="zh-CN" altLang="en-US" dirty="0">
                <a:effectLst/>
              </a:rPr>
              <a:t>胞质侧为微丝束，胞外侧靠钙粘着蛋白（</a:t>
            </a:r>
            <a:r>
              <a:rPr lang="en-US" altLang="zh-CN" dirty="0">
                <a:effectLst/>
              </a:rPr>
              <a:t>cadherin</a:t>
            </a:r>
            <a:r>
              <a:rPr lang="zh-CN" altLang="en-US" dirty="0">
                <a:effectLst/>
              </a:rPr>
              <a:t>）将相邻细胞连接起来，</a:t>
            </a:r>
            <a:endParaRPr lang="zh-CN" altLang="en-US" dirty="0">
              <a:effectLst/>
            </a:endParaRPr>
          </a:p>
          <a:p>
            <a:pPr>
              <a:buChar char="n"/>
            </a:pPr>
            <a:r>
              <a:rPr lang="zh-CN" altLang="en-US" dirty="0">
                <a:effectLst/>
              </a:rPr>
              <a:t>钙粘着蛋白与细胞骨架之间靠别的蛋白（</a:t>
            </a:r>
            <a:r>
              <a:rPr lang="en-US" altLang="zh-CN" dirty="0">
                <a:effectLst/>
              </a:rPr>
              <a:t>linker</a:t>
            </a:r>
            <a:r>
              <a:rPr lang="zh-CN" altLang="en-US" dirty="0">
                <a:effectLst/>
              </a:rPr>
              <a:t>）联系在一起</a:t>
            </a:r>
            <a:endParaRPr lang="zh-CN" altLang="en-US" dirty="0">
              <a:effectLst/>
            </a:endParaRPr>
          </a:p>
          <a:p>
            <a:pPr>
              <a:buChar char="n"/>
            </a:pPr>
            <a:r>
              <a:rPr lang="zh-CN" altLang="en-US" dirty="0">
                <a:effectLst/>
              </a:rPr>
              <a:t>在动物胚胎发育形态建成中，促使上皮细胞层弯曲形成神经管等结构。 </a:t>
            </a:r>
            <a:endParaRPr lang="zh-CN" altLang="en-US" dirty="0">
              <a:effectLst/>
            </a:endParaRPr>
          </a:p>
        </p:txBody>
      </p:sp>
      <p:sp>
        <p:nvSpPr>
          <p:cNvPr id="136196" name="矩形 13619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涣垂稳仇奖拔沫钦缺吊琵嫂芜蘑倡急福殉李凳厩野蹬寄届奔遇揖蹋墨鸳味细胞的社会联系课件细胞的社会联系课件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文本框 119809"/>
          <p:cNvSpPr txBox="1"/>
          <p:nvPr/>
        </p:nvSpPr>
        <p:spPr>
          <a:xfrm>
            <a:off x="0" y="0"/>
            <a:ext cx="8534400" cy="825500"/>
          </a:xfrm>
          <a:prstGeom prst="rect">
            <a:avLst/>
          </a:prstGeom>
          <a:solidFill>
            <a:schemeClr val="bg1"/>
          </a:solidFill>
          <a:ln w="9525">
            <a:noFill/>
          </a:ln>
        </p:spPr>
        <p:txBody>
          <a:bodyPr>
            <a:spAutoFit/>
          </a:bodyPr>
          <a:p>
            <a:pPr>
              <a:spcBef>
                <a:spcPct val="50000"/>
              </a:spcBef>
              <a:buClrTx/>
              <a:buSzTx/>
              <a:buFontTx/>
            </a:pPr>
            <a:r>
              <a:rPr lang="en-US" altLang="zh-CN" sz="2400" b="1" dirty="0">
                <a:latin typeface="Arial" panose="020B0604020202020204" pitchFamily="34" charset="0"/>
                <a:ea typeface="宋体" panose="02010600030101010101" pitchFamily="2" charset="-122"/>
              </a:rPr>
              <a:t>Microfilament and Intermediate filament associated cell-cell adhesions</a:t>
            </a:r>
            <a:endParaRPr lang="en-US" altLang="zh-CN" sz="2400" b="1" dirty="0">
              <a:latin typeface="Arial" panose="020B0604020202020204" pitchFamily="34" charset="0"/>
              <a:ea typeface="宋体" panose="02010600030101010101" pitchFamily="2" charset="-122"/>
            </a:endParaRPr>
          </a:p>
        </p:txBody>
      </p:sp>
      <p:pic>
        <p:nvPicPr>
          <p:cNvPr id="119811" name="图片 119810">
            <a:hlinkClick r:id="rId1" action="ppaction://hlinkpres?slideindex=1&amp;slidetitle="/>
          </p:cNvPr>
          <p:cNvPicPr>
            <a:picLocks noChangeAspect="1"/>
          </p:cNvPicPr>
          <p:nvPr/>
        </p:nvPicPr>
        <p:blipFill>
          <a:blip r:embed="rId2"/>
          <a:srcRect l="21687" r="21626"/>
          <a:stretch>
            <a:fillRect/>
          </a:stretch>
        </p:blipFill>
        <p:spPr>
          <a:xfrm>
            <a:off x="2268538" y="781050"/>
            <a:ext cx="4535487" cy="6000750"/>
          </a:xfrm>
          <a:prstGeom prst="rect">
            <a:avLst/>
          </a:prstGeom>
          <a:noFill/>
          <a:ln w="9525">
            <a:noFill/>
          </a:ln>
        </p:spPr>
      </p:pic>
      <p:sp>
        <p:nvSpPr>
          <p:cNvPr id="119812" name="矩形 11981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槛稚肚浑滴狱骤氖趣植易郑逐绪眺吊遵钠砰嗽识寝退嗅效读刚湾柱戮饶捕细胞的社会联系课件细胞的社会联系课件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4" name="标题 289793"/>
          <p:cNvSpPr>
            <a:spLocks noGrp="1"/>
          </p:cNvSpPr>
          <p:nvPr>
            <p:ph type="title"/>
          </p:nvPr>
        </p:nvSpPr>
        <p:spPr/>
        <p:txBody>
          <a:bodyPr anchor="ctr" anchorCtr="1"/>
          <a:p>
            <a:pPr>
              <a:buClrTx/>
              <a:buSzTx/>
              <a:buFontTx/>
              <a:buNone/>
            </a:pPr>
            <a:r>
              <a:rPr lang="zh-CN" altLang="en-US" sz="4000" b="1" dirty="0"/>
              <a:t>一、胶原（</a:t>
            </a:r>
            <a:r>
              <a:rPr lang="en-US" altLang="zh-CN" sz="4000" b="1" dirty="0"/>
              <a:t>collagen</a:t>
            </a:r>
            <a:r>
              <a:rPr lang="zh-CN" altLang="en-US" sz="4000" b="1" dirty="0"/>
              <a:t>）</a:t>
            </a:r>
            <a:br>
              <a:rPr lang="zh-CN" altLang="en-US" sz="4000" dirty="0">
                <a:effectLst/>
              </a:rPr>
            </a:br>
            <a:endParaRPr lang="zh-CN" altLang="en-US" sz="4000" dirty="0">
              <a:effectLst/>
            </a:endParaRPr>
          </a:p>
        </p:txBody>
      </p:sp>
      <p:sp>
        <p:nvSpPr>
          <p:cNvPr id="289795" name="文本占位符 289794"/>
          <p:cNvSpPr>
            <a:spLocks noGrp="1"/>
          </p:cNvSpPr>
          <p:nvPr>
            <p:ph type="body" idx="1"/>
          </p:nvPr>
        </p:nvSpPr>
        <p:spPr/>
        <p:txBody>
          <a:bodyPr/>
          <a:p>
            <a:pPr>
              <a:buChar char="n"/>
            </a:pPr>
            <a:r>
              <a:rPr lang="zh-CN" altLang="en-US" dirty="0">
                <a:effectLst/>
              </a:rPr>
              <a:t>胶原构成细胞外基质的骨架，也是动物体内含量最丰富的蛋白，约占人体蛋白质总量的</a:t>
            </a:r>
            <a:r>
              <a:rPr lang="en-US" altLang="zh-CN" dirty="0">
                <a:effectLst/>
              </a:rPr>
              <a:t>25</a:t>
            </a:r>
            <a:r>
              <a:rPr lang="zh-CN" altLang="en-US" dirty="0">
                <a:effectLst/>
              </a:rPr>
              <a:t>％以上。</a:t>
            </a:r>
            <a:endParaRPr lang="zh-CN" altLang="en-US" dirty="0">
              <a:effectLst/>
            </a:endParaRPr>
          </a:p>
          <a:p>
            <a:pPr>
              <a:buChar char="n"/>
            </a:pPr>
            <a:r>
              <a:rPr lang="zh-CN" altLang="en-US" dirty="0">
                <a:effectLst/>
              </a:rPr>
              <a:t>是胞外基质中最主要的水不溶性纤维蛋白。在各种动物中都存在，肌腱、软骨和骨中的胶原非常丰富，含量接近</a:t>
            </a:r>
            <a:r>
              <a:rPr lang="en-US" altLang="zh-CN" dirty="0">
                <a:effectLst/>
              </a:rPr>
              <a:t>1/2</a:t>
            </a:r>
            <a:r>
              <a:rPr lang="zh-CN" altLang="en-US" dirty="0">
                <a:effectLst/>
              </a:rPr>
              <a:t>。</a:t>
            </a:r>
            <a:endParaRPr lang="zh-CN" altLang="en-US" dirty="0">
              <a:effectLst/>
            </a:endParaRPr>
          </a:p>
          <a:p>
            <a:pPr>
              <a:buChar char="n"/>
            </a:pPr>
            <a:r>
              <a:rPr lang="zh-CN" altLang="en-US" dirty="0">
                <a:effectLst/>
              </a:rPr>
              <a:t>胶原含有多种不同的类型，其分布具有一定的组织特异性。</a:t>
            </a:r>
            <a:endParaRPr lang="zh-CN" altLang="en-US" dirty="0">
              <a:effectLst/>
            </a:endParaRPr>
          </a:p>
        </p:txBody>
      </p:sp>
      <p:sp>
        <p:nvSpPr>
          <p:cNvPr id="289796" name="矩形 28979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睡懦儡自嫉蔡诡姆脏腑震赎壹媳劣罩磐蹋莆脚嗓陇虱回寨栋愚丘苗将杨店细胞的社会联系课件细胞的社会联系课件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1" name="文本占位符 150530"/>
          <p:cNvSpPr>
            <a:spLocks noGrp="1"/>
          </p:cNvSpPr>
          <p:nvPr>
            <p:ph type="body" idx="1"/>
          </p:nvPr>
        </p:nvSpPr>
        <p:spPr>
          <a:xfrm>
            <a:off x="250825" y="549275"/>
            <a:ext cx="8435975" cy="5581650"/>
          </a:xfrm>
        </p:spPr>
        <p:txBody>
          <a:bodyPr/>
          <a:p>
            <a:pPr>
              <a:buNone/>
            </a:pPr>
            <a:r>
              <a:rPr lang="en-US" altLang="zh-CN" b="1" dirty="0">
                <a:effectLst/>
              </a:rPr>
              <a:t>         </a:t>
            </a:r>
            <a:r>
              <a:rPr lang="zh-CN" altLang="en-US" b="1" dirty="0">
                <a:effectLst/>
              </a:rPr>
              <a:t>黏合斑</a:t>
            </a:r>
            <a:r>
              <a:rPr lang="en-US" altLang="zh-CN" b="1" dirty="0">
                <a:effectLst/>
              </a:rPr>
              <a:t>Focal  adhesion</a:t>
            </a:r>
            <a:endParaRPr lang="en-US" altLang="zh-CN" b="1" dirty="0">
              <a:effectLst/>
            </a:endParaRPr>
          </a:p>
          <a:p>
            <a:pPr>
              <a:buNone/>
            </a:pPr>
            <a:endParaRPr lang="en-US" altLang="zh-CN" b="1" dirty="0">
              <a:effectLst/>
            </a:endParaRPr>
          </a:p>
          <a:p>
            <a:pPr>
              <a:buChar char="n"/>
            </a:pPr>
            <a:r>
              <a:rPr lang="zh-CN" altLang="en-US" dirty="0">
                <a:effectLst/>
              </a:rPr>
              <a:t>是细胞与细胞外基质之间的连接方式。</a:t>
            </a:r>
            <a:endParaRPr lang="zh-CN" altLang="en-US" dirty="0">
              <a:effectLst/>
            </a:endParaRPr>
          </a:p>
          <a:p>
            <a:pPr>
              <a:buChar char="n"/>
            </a:pPr>
            <a:r>
              <a:rPr lang="zh-CN" altLang="en-US" dirty="0">
                <a:effectLst/>
              </a:rPr>
              <a:t>参与连接的骨架为肌动蛋白纤维。</a:t>
            </a:r>
            <a:endParaRPr lang="zh-CN" altLang="en-US" dirty="0">
              <a:effectLst/>
            </a:endParaRPr>
          </a:p>
          <a:p>
            <a:pPr>
              <a:buChar char="n"/>
            </a:pPr>
            <a:r>
              <a:rPr lang="zh-CN" altLang="en-US" dirty="0">
                <a:effectLst/>
              </a:rPr>
              <a:t>跨膜粘连蛋白是整联蛋白。 </a:t>
            </a:r>
            <a:endParaRPr lang="zh-CN" altLang="en-US" dirty="0">
              <a:effectLst/>
            </a:endParaRPr>
          </a:p>
          <a:p>
            <a:pPr>
              <a:buNone/>
            </a:pPr>
            <a:r>
              <a:rPr lang="zh-CN" altLang="en-US" dirty="0">
                <a:effectLst/>
              </a:rPr>
              <a:t> </a:t>
            </a:r>
            <a:endParaRPr lang="zh-CN" altLang="en-US" dirty="0">
              <a:effectLst/>
            </a:endParaRPr>
          </a:p>
        </p:txBody>
      </p:sp>
      <p:sp>
        <p:nvSpPr>
          <p:cNvPr id="150532" name="矩形 150531"/>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稚急涩宴丫却钵婪繁旨溶继无欲腊冻朋寓幕躁乐若算滦沛履最豢瘩傈刽睫细胞的社会联系课件细胞的社会联系课件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5698" name="图片 285697"/>
          <p:cNvPicPr>
            <a:picLocks noChangeAspect="1"/>
          </p:cNvPicPr>
          <p:nvPr/>
        </p:nvPicPr>
        <p:blipFill>
          <a:blip r:embed="rId1"/>
          <a:srcRect t="3435" b="5737"/>
          <a:stretch>
            <a:fillRect/>
          </a:stretch>
        </p:blipFill>
        <p:spPr>
          <a:xfrm>
            <a:off x="179388" y="1393825"/>
            <a:ext cx="7885112" cy="5464175"/>
          </a:xfrm>
          <a:prstGeom prst="rect">
            <a:avLst/>
          </a:prstGeom>
          <a:noFill/>
          <a:ln w="9525">
            <a:noFill/>
          </a:ln>
        </p:spPr>
      </p:pic>
      <p:sp>
        <p:nvSpPr>
          <p:cNvPr id="285699" name="矩形 285698"/>
          <p:cNvSpPr/>
          <p:nvPr/>
        </p:nvSpPr>
        <p:spPr>
          <a:xfrm>
            <a:off x="611188" y="549275"/>
            <a:ext cx="2168525" cy="368300"/>
          </a:xfrm>
          <a:prstGeom prst="rect">
            <a:avLst/>
          </a:prstGeom>
          <a:noFill/>
          <a:ln w="9525">
            <a:noFill/>
          </a:ln>
        </p:spPr>
        <p:txBody>
          <a:bodyPr wrap="none" anchor="t">
            <a:spAutoFit/>
          </a:bodyPr>
          <a:p>
            <a:pPr>
              <a:buClrTx/>
              <a:buSzTx/>
              <a:buFontTx/>
            </a:pPr>
            <a:r>
              <a:rPr lang="en-US" altLang="zh-CN" b="1" dirty="0">
                <a:latin typeface="Verdana" panose="020B0604030504040204" pitchFamily="34" charset="0"/>
                <a:ea typeface="宋体" panose="02010600030101010101" pitchFamily="2" charset="-122"/>
              </a:rPr>
              <a:t>Focal  adhesion</a:t>
            </a:r>
            <a:endParaRPr lang="en-US" altLang="zh-CN" b="1" dirty="0">
              <a:latin typeface="Verdana" panose="020B0604030504040204" pitchFamily="34" charset="0"/>
              <a:ea typeface="宋体" panose="02010600030101010101" pitchFamily="2" charset="-122"/>
            </a:endParaRPr>
          </a:p>
        </p:txBody>
      </p:sp>
      <p:sp>
        <p:nvSpPr>
          <p:cNvPr id="285700" name="矩形 28569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娶锹泅及槛惠谚正箕产念孵妆给拾肺荡微酞剥绞溶肛芍荷惰仕殃秀科膛卯细胞的社会联系课件细胞的社会联系课件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82" name="图片 122881" descr="19_29"/>
          <p:cNvPicPr>
            <a:picLocks noChangeAspect="1"/>
          </p:cNvPicPr>
          <p:nvPr/>
        </p:nvPicPr>
        <p:blipFill>
          <a:blip r:embed="rId1"/>
          <a:stretch>
            <a:fillRect/>
          </a:stretch>
        </p:blipFill>
        <p:spPr>
          <a:xfrm>
            <a:off x="971550" y="1196975"/>
            <a:ext cx="7553325" cy="5403850"/>
          </a:xfrm>
          <a:prstGeom prst="rect">
            <a:avLst/>
          </a:prstGeom>
          <a:noFill/>
          <a:ln w="9525">
            <a:noFill/>
          </a:ln>
        </p:spPr>
      </p:pic>
      <p:sp>
        <p:nvSpPr>
          <p:cNvPr id="122883" name="文本框 122882"/>
          <p:cNvSpPr txBox="1"/>
          <p:nvPr/>
        </p:nvSpPr>
        <p:spPr>
          <a:xfrm>
            <a:off x="457200" y="404813"/>
            <a:ext cx="8686800" cy="582612"/>
          </a:xfrm>
          <a:prstGeom prst="rect">
            <a:avLst/>
          </a:prstGeom>
          <a:solidFill>
            <a:schemeClr val="bg1"/>
          </a:solidFill>
          <a:ln w="9525">
            <a:noFill/>
          </a:ln>
        </p:spPr>
        <p:txBody>
          <a:bodyPr>
            <a:spAutoFit/>
          </a:bodyPr>
          <a:p>
            <a:pPr>
              <a:spcBef>
                <a:spcPct val="50000"/>
              </a:spcBef>
              <a:buClrTx/>
              <a:buSzTx/>
              <a:buFontTx/>
            </a:pPr>
            <a:r>
              <a:rPr lang="en-US" altLang="zh-CN" sz="3200" b="1" dirty="0">
                <a:latin typeface="Times New Roman" panose="02020603050405020304" pitchFamily="18" charset="0"/>
                <a:ea typeface="宋体" panose="02010600030101010101" pitchFamily="2" charset="-122"/>
              </a:rPr>
              <a:t>Importance of the cytoskeleton in cell adhesion</a:t>
            </a:r>
            <a:endParaRPr lang="en-US" altLang="zh-CN" sz="3200" b="1" dirty="0">
              <a:latin typeface="Times New Roman" panose="02020603050405020304" pitchFamily="18" charset="0"/>
              <a:ea typeface="宋体" panose="02010600030101010101" pitchFamily="2" charset="-122"/>
            </a:endParaRPr>
          </a:p>
        </p:txBody>
      </p:sp>
      <p:sp>
        <p:nvSpPr>
          <p:cNvPr id="122884" name="矩形 12288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峻抓公燥角跑准恍爆崔伍巳峨临荒栈睹荤络菱毒办豹娃庶晃喝仑颊铀式劈细胞的社会联系课件细胞的社会联系课件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7" name="文本占位符 144386"/>
          <p:cNvSpPr>
            <a:spLocks noGrp="1"/>
          </p:cNvSpPr>
          <p:nvPr>
            <p:ph type="body" idx="1"/>
          </p:nvPr>
        </p:nvSpPr>
        <p:spPr>
          <a:xfrm>
            <a:off x="250825" y="404813"/>
            <a:ext cx="8435975" cy="5726112"/>
          </a:xfrm>
        </p:spPr>
        <p:txBody>
          <a:bodyPr/>
          <a:p>
            <a:pPr>
              <a:buNone/>
            </a:pPr>
            <a:r>
              <a:rPr lang="en-US" altLang="zh-CN" b="1" dirty="0">
                <a:effectLst/>
              </a:rPr>
              <a:t>3 Communication junction </a:t>
            </a:r>
            <a:endParaRPr lang="en-US" altLang="zh-CN" b="1" dirty="0">
              <a:effectLst/>
            </a:endParaRPr>
          </a:p>
          <a:p>
            <a:pPr>
              <a:buChar char="n"/>
            </a:pPr>
            <a:endParaRPr lang="en-US" altLang="zh-CN" b="1" dirty="0">
              <a:effectLst/>
            </a:endParaRPr>
          </a:p>
          <a:p>
            <a:pPr>
              <a:buNone/>
            </a:pPr>
            <a:r>
              <a:rPr lang="en-US" altLang="zh-CN" b="1" dirty="0">
                <a:effectLst/>
              </a:rPr>
              <a:t>  Gap junction </a:t>
            </a:r>
            <a:endParaRPr lang="en-US" altLang="zh-CN" b="1" dirty="0">
              <a:effectLst/>
            </a:endParaRPr>
          </a:p>
          <a:p>
            <a:pPr>
              <a:buChar char="n"/>
            </a:pPr>
            <a:endParaRPr lang="en-US" altLang="zh-CN" b="1" dirty="0">
              <a:effectLst/>
            </a:endParaRPr>
          </a:p>
          <a:p>
            <a:pPr>
              <a:buNone/>
            </a:pPr>
            <a:r>
              <a:rPr lang="en-US" altLang="zh-CN" b="1" dirty="0">
                <a:effectLst/>
              </a:rPr>
              <a:t>  Chemical synapse  </a:t>
            </a:r>
            <a:endParaRPr lang="en-US" altLang="zh-CN" b="1" dirty="0">
              <a:effectLst/>
            </a:endParaRPr>
          </a:p>
          <a:p>
            <a:pPr>
              <a:buChar char="n"/>
            </a:pPr>
            <a:endParaRPr lang="en-US" altLang="zh-CN" b="1" dirty="0">
              <a:effectLst/>
            </a:endParaRPr>
          </a:p>
          <a:p>
            <a:pPr>
              <a:buNone/>
            </a:pPr>
            <a:r>
              <a:rPr lang="en-US" altLang="zh-CN" b="1" dirty="0">
                <a:effectLst/>
              </a:rPr>
              <a:t>  plasmodesmata</a:t>
            </a:r>
            <a:endParaRPr lang="en-US" altLang="zh-CN" b="1" dirty="0">
              <a:effectLst/>
            </a:endParaRPr>
          </a:p>
          <a:p>
            <a:pPr>
              <a:buChar char="n"/>
            </a:pPr>
            <a:endParaRPr lang="en-US" altLang="zh-CN" b="1" dirty="0">
              <a:effectLst/>
            </a:endParaRPr>
          </a:p>
        </p:txBody>
      </p:sp>
      <p:sp>
        <p:nvSpPr>
          <p:cNvPr id="144388" name="矩形 14438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髓把诧哆遏激案浆己奋夷恳米嘻衫捻更吱劫蜡涕淖咒莲嘱凛用钥疚蓖炒邦细胞的社会联系课件细胞的社会联系课件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标题 97281"/>
          <p:cNvSpPr>
            <a:spLocks noGrp="1"/>
          </p:cNvSpPr>
          <p:nvPr>
            <p:ph type="title"/>
          </p:nvPr>
        </p:nvSpPr>
        <p:spPr>
          <a:xfrm>
            <a:off x="1547813" y="277813"/>
            <a:ext cx="7416800" cy="630237"/>
          </a:xfrm>
        </p:spPr>
        <p:txBody>
          <a:bodyPr anchor="ctr" anchorCtr="1"/>
          <a:p>
            <a:pPr>
              <a:buClrTx/>
              <a:buSzTx/>
              <a:buFontTx/>
              <a:buNone/>
            </a:pPr>
            <a:br>
              <a:rPr lang="en-US" altLang="zh-CN" sz="4000" b="1" dirty="0">
                <a:solidFill>
                  <a:schemeClr val="tx1"/>
                </a:solidFill>
                <a:effectLst/>
              </a:rPr>
            </a:br>
            <a:r>
              <a:rPr lang="en-US" altLang="zh-CN" sz="4000" b="1" dirty="0">
                <a:solidFill>
                  <a:schemeClr val="tx1"/>
                </a:solidFill>
                <a:effectLst/>
              </a:rPr>
              <a:t>Gap junction</a:t>
            </a:r>
            <a:br>
              <a:rPr lang="en-US" altLang="zh-CN" sz="4000" b="1" dirty="0">
                <a:solidFill>
                  <a:schemeClr val="tx1"/>
                </a:solidFill>
                <a:effectLst/>
              </a:rPr>
            </a:br>
            <a:endParaRPr lang="en-US" altLang="zh-CN" sz="4000" b="1" dirty="0">
              <a:solidFill>
                <a:schemeClr val="tx1"/>
              </a:solidFill>
              <a:effectLst/>
            </a:endParaRPr>
          </a:p>
        </p:txBody>
      </p:sp>
      <p:sp>
        <p:nvSpPr>
          <p:cNvPr id="97283" name="文本占位符 97282"/>
          <p:cNvSpPr>
            <a:spLocks noGrp="1"/>
          </p:cNvSpPr>
          <p:nvPr>
            <p:ph type="body" idx="1"/>
          </p:nvPr>
        </p:nvSpPr>
        <p:spPr/>
        <p:txBody>
          <a:bodyPr/>
          <a:p>
            <a:pPr>
              <a:buChar char="n"/>
            </a:pPr>
            <a:r>
              <a:rPr lang="zh-CN" altLang="en-US" dirty="0">
                <a:effectLst/>
              </a:rPr>
              <a:t>连接蛋白，六聚体，允许小分子（小于或等于</a:t>
            </a:r>
            <a:r>
              <a:rPr lang="en-US" altLang="zh-CN" dirty="0">
                <a:effectLst/>
              </a:rPr>
              <a:t>1000</a:t>
            </a:r>
            <a:r>
              <a:rPr lang="zh-CN" altLang="en-US" dirty="0">
                <a:effectLst/>
              </a:rPr>
              <a:t>）通过</a:t>
            </a:r>
            <a:endParaRPr lang="zh-CN" altLang="en-US" dirty="0">
              <a:effectLst/>
            </a:endParaRPr>
          </a:p>
          <a:p>
            <a:pPr>
              <a:buChar char="n"/>
            </a:pPr>
            <a:r>
              <a:rPr lang="zh-CN" altLang="en-US" dirty="0">
                <a:effectLst/>
              </a:rPr>
              <a:t>荧光素注射试验</a:t>
            </a:r>
            <a:r>
              <a:rPr lang="en-US" altLang="zh-CN" dirty="0">
                <a:effectLst/>
                <a:latin typeface="Arial" panose="020B0604020202020204" pitchFamily="34" charset="0"/>
              </a:rPr>
              <a:t>——</a:t>
            </a:r>
            <a:r>
              <a:rPr lang="zh-CN" altLang="en-US" dirty="0">
                <a:effectLst/>
              </a:rPr>
              <a:t>相邻的细胞也有荧光</a:t>
            </a:r>
            <a:endParaRPr lang="zh-CN" altLang="en-US" dirty="0">
              <a:effectLst/>
            </a:endParaRPr>
          </a:p>
          <a:p>
            <a:pPr>
              <a:buChar char="n"/>
            </a:pPr>
            <a:r>
              <a:rPr lang="zh-CN" altLang="en-US" dirty="0">
                <a:effectLst/>
              </a:rPr>
              <a:t>心肌细胞之间有间隙连接，使同步收缩</a:t>
            </a:r>
            <a:endParaRPr lang="zh-CN" altLang="en-US" dirty="0">
              <a:effectLst/>
            </a:endParaRPr>
          </a:p>
          <a:p>
            <a:pPr>
              <a:buChar char="n"/>
            </a:pPr>
            <a:r>
              <a:rPr lang="zh-CN" altLang="en-US" dirty="0">
                <a:effectLst/>
              </a:rPr>
              <a:t>孔道的开闭受</a:t>
            </a:r>
            <a:r>
              <a:rPr lang="en-US" altLang="zh-CN" dirty="0">
                <a:effectLst/>
              </a:rPr>
              <a:t>Ca++</a:t>
            </a:r>
            <a:r>
              <a:rPr lang="zh-CN" altLang="en-US" dirty="0">
                <a:effectLst/>
              </a:rPr>
              <a:t>控制</a:t>
            </a:r>
            <a:endParaRPr lang="zh-CN" altLang="en-US" dirty="0">
              <a:effectLst/>
            </a:endParaRPr>
          </a:p>
        </p:txBody>
      </p:sp>
      <p:sp>
        <p:nvSpPr>
          <p:cNvPr id="97285" name="矩形 9728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挨顿稍暴百榴枣沽绪莎叉伦拖搐名怀荚鬃浚脉查东溪纵拇阐颇屎瀑旬痢去细胞的社会联系课件细胞的社会联系课件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文本框 131073"/>
          <p:cNvSpPr txBox="1"/>
          <p:nvPr/>
        </p:nvSpPr>
        <p:spPr>
          <a:xfrm>
            <a:off x="228600" y="0"/>
            <a:ext cx="6400800" cy="642938"/>
          </a:xfrm>
          <a:prstGeom prst="rect">
            <a:avLst/>
          </a:prstGeom>
          <a:solidFill>
            <a:schemeClr val="bg1"/>
          </a:solidFill>
          <a:ln w="9525">
            <a:noFill/>
          </a:ln>
        </p:spPr>
        <p:txBody>
          <a:bodyPr>
            <a:spAutoFit/>
          </a:bodyPr>
          <a:p>
            <a:pPr>
              <a:spcBef>
                <a:spcPct val="50000"/>
              </a:spcBef>
              <a:buClrTx/>
              <a:buSzTx/>
              <a:buFontTx/>
            </a:pPr>
            <a:r>
              <a:rPr lang="en-US" altLang="zh-CN" sz="3600" b="1" u="sng" dirty="0">
                <a:latin typeface="Times New Roman" panose="02020603050405020304" pitchFamily="18" charset="0"/>
                <a:ea typeface="宋体" panose="02010600030101010101" pitchFamily="2" charset="-122"/>
              </a:rPr>
              <a:t>Gap Junctions</a:t>
            </a:r>
            <a:r>
              <a:rPr lang="en-US" altLang="zh-CN" sz="3600" b="1" dirty="0">
                <a:latin typeface="Times New Roman" panose="02020603050405020304" pitchFamily="18" charset="0"/>
                <a:ea typeface="宋体" panose="02010600030101010101" pitchFamily="2" charset="-122"/>
              </a:rPr>
              <a:t>: Connexins</a:t>
            </a:r>
            <a:endParaRPr lang="en-US" altLang="zh-CN" sz="3600" b="1" dirty="0">
              <a:latin typeface="Times New Roman" panose="02020603050405020304" pitchFamily="18" charset="0"/>
              <a:ea typeface="宋体" panose="02010600030101010101" pitchFamily="2" charset="-122"/>
            </a:endParaRPr>
          </a:p>
        </p:txBody>
      </p:sp>
      <p:pic>
        <p:nvPicPr>
          <p:cNvPr id="131075" name="图片 131074" descr="19_15"/>
          <p:cNvPicPr>
            <a:picLocks noChangeAspect="1"/>
          </p:cNvPicPr>
          <p:nvPr/>
        </p:nvPicPr>
        <p:blipFill>
          <a:blip r:embed="rId1"/>
          <a:srcRect l="24010" t="15024" r="23230" b="15631"/>
          <a:stretch>
            <a:fillRect/>
          </a:stretch>
        </p:blipFill>
        <p:spPr>
          <a:xfrm>
            <a:off x="1187450" y="981075"/>
            <a:ext cx="5976938" cy="5618163"/>
          </a:xfrm>
          <a:prstGeom prst="rect">
            <a:avLst/>
          </a:prstGeom>
          <a:noFill/>
          <a:ln w="9525">
            <a:noFill/>
          </a:ln>
        </p:spPr>
      </p:pic>
      <p:sp>
        <p:nvSpPr>
          <p:cNvPr id="131076" name="矩形 13107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赂泌霸被嗜盟误喀标绽程板糟瘤隐膀希疥森瑟铡叙闸猩讹吏敬印规探船类细胞的社会联系课件细胞的社会联系课件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1554" name="图片 151553" descr="mboc19-17"/>
          <p:cNvPicPr>
            <a:picLocks noChangeAspect="1"/>
          </p:cNvPicPr>
          <p:nvPr/>
        </p:nvPicPr>
        <p:blipFill>
          <a:blip r:embed="rId1"/>
          <a:srcRect r="1590"/>
          <a:stretch>
            <a:fillRect/>
          </a:stretch>
        </p:blipFill>
        <p:spPr>
          <a:xfrm>
            <a:off x="762000" y="1236663"/>
            <a:ext cx="7696200" cy="4294187"/>
          </a:xfrm>
          <a:prstGeom prst="rect">
            <a:avLst/>
          </a:prstGeom>
          <a:noFill/>
          <a:ln w="9525">
            <a:noFill/>
          </a:ln>
        </p:spPr>
      </p:pic>
      <p:sp>
        <p:nvSpPr>
          <p:cNvPr id="151555" name="矩形 15155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镀食镀王罕姚叭惜放泪岁膏秦虞淫庞国袒惫蒋爸挫岸笺忱像幂峙俘日末本细胞的社会联系课件细胞的社会联系课件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4" name="标题 320513"/>
          <p:cNvSpPr>
            <a:spLocks noGrp="1"/>
          </p:cNvSpPr>
          <p:nvPr>
            <p:ph type="title"/>
          </p:nvPr>
        </p:nvSpPr>
        <p:spPr/>
        <p:txBody>
          <a:bodyPr anchor="ctr" anchorCtr="1"/>
          <a:p>
            <a:pPr>
              <a:buClrTx/>
              <a:buSzTx/>
              <a:buFontTx/>
              <a:buNone/>
            </a:pPr>
            <a:r>
              <a:rPr lang="zh-CN" altLang="en-US" dirty="0">
                <a:effectLst/>
              </a:rPr>
              <a:t>间隙连接功能</a:t>
            </a:r>
            <a:endParaRPr lang="zh-CN" altLang="en-US" dirty="0">
              <a:effectLst/>
            </a:endParaRPr>
          </a:p>
        </p:txBody>
      </p:sp>
      <p:sp>
        <p:nvSpPr>
          <p:cNvPr id="320515" name="文本占位符 320514"/>
          <p:cNvSpPr>
            <a:spLocks noGrp="1"/>
          </p:cNvSpPr>
          <p:nvPr>
            <p:ph type="body" idx="1"/>
          </p:nvPr>
        </p:nvSpPr>
        <p:spPr/>
        <p:txBody>
          <a:bodyPr/>
          <a:p>
            <a:pPr>
              <a:buChar char="n"/>
            </a:pPr>
            <a:r>
              <a:rPr lang="zh-CN" altLang="en-US" dirty="0">
                <a:effectLst/>
              </a:rPr>
              <a:t>间隙连接在代谢偶联中的作用</a:t>
            </a:r>
            <a:br>
              <a:rPr lang="zh-CN" altLang="en-US" dirty="0">
                <a:effectLst/>
              </a:rPr>
            </a:br>
            <a:r>
              <a:rPr lang="zh-CN" altLang="en-US" dirty="0">
                <a:effectLst/>
              </a:rPr>
              <a:t>间隙连接在神经冲动传递过程中的作用</a:t>
            </a:r>
            <a:endParaRPr lang="zh-CN" altLang="en-US" dirty="0">
              <a:effectLst/>
            </a:endParaRPr>
          </a:p>
          <a:p>
            <a:pPr>
              <a:buChar char="n"/>
            </a:pPr>
            <a:r>
              <a:rPr lang="zh-CN" altLang="en-US" dirty="0">
                <a:effectLst/>
              </a:rPr>
              <a:t>间隙连接在早期胚胎发育和细胞分化过程中的作用</a:t>
            </a:r>
            <a:endParaRPr lang="zh-CN" altLang="en-US" dirty="0">
              <a:effectLst/>
            </a:endParaRPr>
          </a:p>
          <a:p>
            <a:pPr>
              <a:buChar char="n"/>
            </a:pPr>
            <a:r>
              <a:rPr lang="zh-CN" altLang="en-US" dirty="0">
                <a:effectLst/>
              </a:rPr>
              <a:t>间隙连接是可以随细胞内的变化而进行开关的动态结构 </a:t>
            </a:r>
            <a:endParaRPr lang="zh-CN" altLang="en-US" dirty="0">
              <a:effectLst/>
            </a:endParaRPr>
          </a:p>
        </p:txBody>
      </p:sp>
      <p:sp>
        <p:nvSpPr>
          <p:cNvPr id="320516" name="矩形 32051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茫饥谢涝匙既弄渠摈鞍买唤肝偷际姿赡肉健抖蓖苏戴吃躯溃竞嫩汀欣糯管细胞的社会联系课件细胞的社会联系课件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6434" name="图片 146433" descr="19_19"/>
          <p:cNvPicPr>
            <a:picLocks noChangeAspect="1"/>
          </p:cNvPicPr>
          <p:nvPr/>
        </p:nvPicPr>
        <p:blipFill>
          <a:blip r:embed="rId1"/>
          <a:stretch>
            <a:fillRect/>
          </a:stretch>
        </p:blipFill>
        <p:spPr>
          <a:xfrm>
            <a:off x="558800" y="558800"/>
            <a:ext cx="8585200" cy="6142038"/>
          </a:xfrm>
          <a:prstGeom prst="rect">
            <a:avLst/>
          </a:prstGeom>
          <a:noFill/>
          <a:ln w="9525">
            <a:noFill/>
          </a:ln>
        </p:spPr>
      </p:pic>
      <p:sp>
        <p:nvSpPr>
          <p:cNvPr id="146435" name="文本框 146434"/>
          <p:cNvSpPr txBox="1"/>
          <p:nvPr/>
        </p:nvSpPr>
        <p:spPr>
          <a:xfrm>
            <a:off x="1116013" y="188913"/>
            <a:ext cx="3886200" cy="368300"/>
          </a:xfrm>
          <a:prstGeom prst="rect">
            <a:avLst/>
          </a:prstGeom>
          <a:solidFill>
            <a:schemeClr val="bg1"/>
          </a:solidFill>
          <a:ln w="9525">
            <a:noFill/>
          </a:ln>
        </p:spPr>
        <p:txBody>
          <a:bodyPr>
            <a:spAutoFit/>
          </a:bodyPr>
          <a:p>
            <a:pPr>
              <a:spcBef>
                <a:spcPct val="50000"/>
              </a:spcBef>
              <a:buClrTx/>
              <a:buSzTx/>
              <a:buFontTx/>
            </a:pPr>
            <a:r>
              <a:rPr lang="en-US" altLang="zh-CN" b="1" dirty="0">
                <a:latin typeface="Verdana" panose="020B0604030504040204" pitchFamily="34" charset="0"/>
                <a:ea typeface="宋体" panose="02010600030101010101" pitchFamily="2" charset="-122"/>
              </a:rPr>
              <a:t>Plasmodesmata </a:t>
            </a:r>
            <a:r>
              <a:rPr lang="zh-CN" altLang="en-US" dirty="0">
                <a:solidFill>
                  <a:schemeClr val="tx2"/>
                </a:solidFill>
                <a:effectLst>
                  <a:outerShdw blurRad="38100" dist="38100" dir="2700000">
                    <a:srgbClr val="000000"/>
                  </a:outerShdw>
                </a:effectLst>
                <a:latin typeface="Verdana" panose="020B0604030504040204" pitchFamily="34" charset="0"/>
                <a:ea typeface="宋体" panose="02010600030101010101" pitchFamily="2" charset="-122"/>
              </a:rPr>
              <a:t>胞间连丝</a:t>
            </a:r>
            <a:endParaRPr lang="zh-CN" altLang="en-US" dirty="0">
              <a:solidFill>
                <a:schemeClr val="tx2"/>
              </a:solidFill>
              <a:effectLst>
                <a:outerShdw blurRad="38100" dist="38100" dir="2700000">
                  <a:srgbClr val="000000"/>
                </a:outerShdw>
              </a:effectLst>
              <a:latin typeface="Verdana" panose="020B0604030504040204" pitchFamily="34" charset="0"/>
              <a:ea typeface="宋体" panose="02010600030101010101" pitchFamily="2" charset="-122"/>
            </a:endParaRPr>
          </a:p>
        </p:txBody>
      </p:sp>
      <p:sp>
        <p:nvSpPr>
          <p:cNvPr id="146436" name="矩形 146435"/>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肯肖还箱遥炸翼氰遁板择振曹恬迄残吾匪云锈点向令略院际芳杂弃洲砒饿细胞的社会联系课件细胞的社会联系课件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标题 102401"/>
          <p:cNvSpPr>
            <a:spLocks noGrp="1"/>
          </p:cNvSpPr>
          <p:nvPr>
            <p:ph type="title"/>
          </p:nvPr>
        </p:nvSpPr>
        <p:spPr/>
        <p:txBody>
          <a:bodyPr anchor="ctr" anchorCtr="1"/>
          <a:p>
            <a:endParaRPr dirty="0"/>
          </a:p>
        </p:txBody>
      </p:sp>
      <p:sp>
        <p:nvSpPr>
          <p:cNvPr id="102403" name="文本占位符 102402"/>
          <p:cNvSpPr>
            <a:spLocks noGrp="1"/>
          </p:cNvSpPr>
          <p:nvPr>
            <p:ph type="body" idx="1"/>
          </p:nvPr>
        </p:nvSpPr>
        <p:spPr/>
        <p:txBody>
          <a:bodyPr/>
          <a:p>
            <a:pPr>
              <a:lnSpc>
                <a:spcPct val="90000"/>
              </a:lnSpc>
              <a:buChar char="n"/>
            </a:pPr>
            <a:r>
              <a:rPr lang="zh-CN" altLang="en-US" dirty="0">
                <a:effectLst/>
              </a:rPr>
              <a:t>结构：两相邻细胞的质膜相连，管状（</a:t>
            </a:r>
            <a:r>
              <a:rPr lang="en-US" altLang="zh-CN" dirty="0">
                <a:effectLst/>
              </a:rPr>
              <a:t>20-40nm</a:t>
            </a:r>
            <a:r>
              <a:rPr lang="zh-CN" altLang="en-US" dirty="0">
                <a:effectLst/>
              </a:rPr>
              <a:t>），内质网从中穿过</a:t>
            </a:r>
            <a:endParaRPr lang="zh-CN" altLang="en-US" dirty="0">
              <a:effectLst/>
            </a:endParaRPr>
          </a:p>
          <a:p>
            <a:pPr>
              <a:lnSpc>
                <a:spcPct val="90000"/>
              </a:lnSpc>
              <a:buChar char="n"/>
            </a:pPr>
            <a:r>
              <a:rPr lang="zh-CN" altLang="en-US" dirty="0">
                <a:effectLst/>
              </a:rPr>
              <a:t>形成：细胞分裂时细胞板上的小孔</a:t>
            </a:r>
            <a:endParaRPr lang="zh-CN" altLang="en-US" dirty="0">
              <a:effectLst/>
            </a:endParaRPr>
          </a:p>
          <a:p>
            <a:pPr>
              <a:lnSpc>
                <a:spcPct val="90000"/>
              </a:lnSpc>
              <a:buChar char="n"/>
            </a:pPr>
            <a:r>
              <a:rPr lang="zh-CN" altLang="en-US" dirty="0">
                <a:effectLst/>
              </a:rPr>
              <a:t>作用：</a:t>
            </a:r>
            <a:endParaRPr lang="zh-CN" altLang="en-US" dirty="0">
              <a:effectLst/>
            </a:endParaRPr>
          </a:p>
          <a:p>
            <a:pPr>
              <a:lnSpc>
                <a:spcPct val="90000"/>
              </a:lnSpc>
              <a:buFont typeface="Wingdings" panose="05000000000000000000" pitchFamily="2" charset="2"/>
              <a:buChar char="Ø"/>
            </a:pPr>
            <a:r>
              <a:rPr lang="zh-CN" altLang="en-US" dirty="0">
                <a:effectLst/>
              </a:rPr>
              <a:t>功能上与动物细胞的间隙连接类似</a:t>
            </a:r>
            <a:endParaRPr lang="zh-CN" altLang="en-US" dirty="0">
              <a:effectLst/>
            </a:endParaRPr>
          </a:p>
          <a:p>
            <a:pPr>
              <a:lnSpc>
                <a:spcPct val="90000"/>
              </a:lnSpc>
              <a:buFont typeface="Wingdings" panose="05000000000000000000" pitchFamily="2" charset="2"/>
              <a:buChar char="Ø"/>
            </a:pPr>
            <a:r>
              <a:rPr lang="zh-CN" altLang="en-US" dirty="0">
                <a:effectLst/>
              </a:rPr>
              <a:t>通透性可调节。某些植物病毒能制造特殊的蛋白质，使胞间连丝的有效孔径扩大。</a:t>
            </a:r>
            <a:endParaRPr lang="zh-CN" altLang="en-US" dirty="0">
              <a:effectLst/>
            </a:endParaRPr>
          </a:p>
          <a:p>
            <a:pPr>
              <a:lnSpc>
                <a:spcPct val="90000"/>
              </a:lnSpc>
              <a:buFont typeface="Wingdings" panose="05000000000000000000" pitchFamily="2" charset="2"/>
              <a:buChar char="Ø"/>
            </a:pPr>
            <a:r>
              <a:rPr lang="zh-CN" altLang="en-US" dirty="0">
                <a:effectLst/>
              </a:rPr>
              <a:t>某些细胞蛋白和核酸能够通过胞间连丝进入另外一个细胞 </a:t>
            </a:r>
            <a:endParaRPr lang="zh-CN" altLang="en-US" dirty="0">
              <a:effectLst/>
            </a:endParaRPr>
          </a:p>
        </p:txBody>
      </p:sp>
      <p:sp>
        <p:nvSpPr>
          <p:cNvPr id="102404" name="矩形 102403"/>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几泼乌针落臣橇修纳藕跃渗鱼膘房忙东涎袍挣汉酿幻说铣伞吕怠邵盲漂拳细胞的社会联系课件细胞的社会联系课件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标题 290817"/>
          <p:cNvSpPr>
            <a:spLocks noGrp="1"/>
          </p:cNvSpPr>
          <p:nvPr>
            <p:ph type="title"/>
          </p:nvPr>
        </p:nvSpPr>
        <p:spPr/>
        <p:txBody>
          <a:bodyPr anchor="ctr" anchorCtr="1"/>
          <a:p>
            <a:endParaRPr dirty="0"/>
          </a:p>
        </p:txBody>
      </p:sp>
      <p:sp>
        <p:nvSpPr>
          <p:cNvPr id="290819" name="文本占位符 290818"/>
          <p:cNvSpPr>
            <a:spLocks noGrp="1"/>
          </p:cNvSpPr>
          <p:nvPr>
            <p:ph type="body" idx="1"/>
          </p:nvPr>
        </p:nvSpPr>
        <p:spPr/>
        <p:txBody>
          <a:bodyPr/>
          <a:p>
            <a:pPr>
              <a:lnSpc>
                <a:spcPct val="80000"/>
              </a:lnSpc>
              <a:buChar char="n"/>
            </a:pPr>
            <a:r>
              <a:rPr lang="zh-CN" altLang="en-US" sz="2800" dirty="0">
                <a:effectLst/>
              </a:rPr>
              <a:t>胶原类型多达</a:t>
            </a:r>
            <a:r>
              <a:rPr lang="en-US" altLang="zh-CN" sz="2800" dirty="0">
                <a:effectLst/>
              </a:rPr>
              <a:t>26</a:t>
            </a:r>
            <a:r>
              <a:rPr lang="zh-CN" altLang="en-US" sz="2800" dirty="0">
                <a:effectLst/>
              </a:rPr>
              <a:t>种</a:t>
            </a:r>
            <a:r>
              <a:rPr lang="en-US" altLang="zh-CN" sz="2800" dirty="0">
                <a:effectLst/>
              </a:rPr>
              <a:t>,</a:t>
            </a:r>
            <a:r>
              <a:rPr lang="zh-CN" altLang="en-US" sz="2800" dirty="0">
                <a:effectLst/>
              </a:rPr>
              <a:t>分为六种（</a:t>
            </a:r>
            <a:r>
              <a:rPr lang="en-US" altLang="zh-CN" sz="2800" dirty="0">
                <a:effectLst/>
              </a:rPr>
              <a:t>I</a:t>
            </a:r>
            <a:r>
              <a:rPr lang="zh-CN" altLang="en-US" sz="2800" dirty="0">
                <a:effectLst/>
              </a:rPr>
              <a:t>～</a:t>
            </a:r>
            <a:r>
              <a:rPr lang="en-US" altLang="zh-CN" sz="2800" dirty="0">
                <a:effectLst/>
              </a:rPr>
              <a:t>VI</a:t>
            </a:r>
            <a:r>
              <a:rPr lang="zh-CN" altLang="en-US" sz="2800" dirty="0">
                <a:effectLst/>
              </a:rPr>
              <a:t>），具有不同的化学结构和免疫性能，是不同基因的表达产物。                </a:t>
            </a:r>
            <a:endParaRPr lang="zh-CN" altLang="en-US" sz="2800" dirty="0">
              <a:effectLst/>
            </a:endParaRPr>
          </a:p>
          <a:p>
            <a:pPr>
              <a:lnSpc>
                <a:spcPct val="80000"/>
              </a:lnSpc>
              <a:buChar char="n"/>
            </a:pPr>
            <a:r>
              <a:rPr lang="en-US" altLang="zh-CN" sz="2800" dirty="0">
                <a:effectLst/>
              </a:rPr>
              <a:t>I</a:t>
            </a:r>
            <a:r>
              <a:rPr lang="zh-CN" altLang="en-US" sz="2800" dirty="0">
                <a:effectLst/>
              </a:rPr>
              <a:t>型 常形成较粗的纤维束，分布广泛，如皮肤、肌腱、韧带和骨骼中，有很强的抗张强度；占胶原总量的</a:t>
            </a:r>
            <a:r>
              <a:rPr lang="en-US" altLang="zh-CN" sz="2800" dirty="0">
                <a:effectLst/>
              </a:rPr>
              <a:t>90</a:t>
            </a:r>
            <a:r>
              <a:rPr lang="zh-CN" altLang="en-US" sz="2800" dirty="0">
                <a:effectLst/>
              </a:rPr>
              <a:t>％。</a:t>
            </a:r>
            <a:endParaRPr lang="zh-CN" altLang="en-US" sz="2800" dirty="0">
              <a:effectLst/>
            </a:endParaRPr>
          </a:p>
          <a:p>
            <a:pPr>
              <a:lnSpc>
                <a:spcPct val="80000"/>
              </a:lnSpc>
              <a:buChar char="n"/>
            </a:pPr>
            <a:r>
              <a:rPr lang="en-US" altLang="zh-CN" sz="2800" dirty="0">
                <a:effectLst/>
              </a:rPr>
              <a:t>II</a:t>
            </a:r>
            <a:r>
              <a:rPr lang="zh-CN" altLang="en-US" sz="2800" dirty="0">
                <a:effectLst/>
              </a:rPr>
              <a:t>型 主要存在于软骨中；</a:t>
            </a:r>
            <a:endParaRPr lang="zh-CN" altLang="en-US" sz="2800" dirty="0">
              <a:effectLst/>
            </a:endParaRPr>
          </a:p>
          <a:p>
            <a:pPr>
              <a:lnSpc>
                <a:spcPct val="80000"/>
              </a:lnSpc>
              <a:buChar char="n"/>
            </a:pPr>
            <a:r>
              <a:rPr lang="en-US" altLang="zh-CN" sz="2800" dirty="0">
                <a:effectLst/>
              </a:rPr>
              <a:t>III</a:t>
            </a:r>
            <a:r>
              <a:rPr lang="zh-CN" altLang="en-US" sz="2800" dirty="0">
                <a:effectLst/>
              </a:rPr>
              <a:t>型 形成细微的原纤维网，广泛分布于伸展性的组织；</a:t>
            </a:r>
            <a:endParaRPr lang="zh-CN" altLang="en-US" sz="2800" dirty="0">
              <a:effectLst/>
            </a:endParaRPr>
          </a:p>
          <a:p>
            <a:pPr>
              <a:lnSpc>
                <a:spcPct val="80000"/>
              </a:lnSpc>
              <a:buChar char="n"/>
            </a:pPr>
            <a:r>
              <a:rPr lang="en-US" altLang="zh-CN" sz="2800" dirty="0">
                <a:effectLst/>
              </a:rPr>
              <a:t>IV</a:t>
            </a:r>
            <a:r>
              <a:rPr lang="zh-CN" altLang="en-US" sz="2800" dirty="0">
                <a:effectLst/>
              </a:rPr>
              <a:t>型 形成二维网络样结构，构成基膜。</a:t>
            </a:r>
            <a:endParaRPr lang="zh-CN" altLang="en-US" sz="2800" dirty="0">
              <a:effectLst/>
            </a:endParaRPr>
          </a:p>
          <a:p>
            <a:pPr>
              <a:lnSpc>
                <a:spcPct val="80000"/>
              </a:lnSpc>
              <a:buChar char="n"/>
            </a:pPr>
            <a:r>
              <a:rPr lang="en-US" altLang="zh-CN" sz="2800" dirty="0">
                <a:effectLst/>
              </a:rPr>
              <a:t>V</a:t>
            </a:r>
            <a:r>
              <a:rPr lang="zh-CN" altLang="en-US" sz="2800" dirty="0">
                <a:effectLst/>
              </a:rPr>
              <a:t>和</a:t>
            </a:r>
            <a:r>
              <a:rPr lang="en-US" altLang="zh-CN" sz="2800" dirty="0">
                <a:effectLst/>
              </a:rPr>
              <a:t>VI</a:t>
            </a:r>
            <a:r>
              <a:rPr lang="zh-CN" altLang="en-US" sz="2800" dirty="0">
                <a:effectLst/>
              </a:rPr>
              <a:t>与</a:t>
            </a:r>
            <a:r>
              <a:rPr lang="en-US" altLang="zh-CN" sz="2800" dirty="0">
                <a:effectLst/>
              </a:rPr>
              <a:t>I</a:t>
            </a:r>
            <a:r>
              <a:rPr lang="zh-CN" altLang="en-US" sz="2800" dirty="0">
                <a:effectLst/>
              </a:rPr>
              <a:t>型供分布。</a:t>
            </a:r>
            <a:endParaRPr lang="zh-CN" altLang="en-US" sz="2800" dirty="0">
              <a:effectLst/>
            </a:endParaRPr>
          </a:p>
        </p:txBody>
      </p:sp>
      <p:sp>
        <p:nvSpPr>
          <p:cNvPr id="290820" name="矩形 29081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恍砧赐噬巾悯口翠撞够胯黍芋蓬刀彭葬桶酚猛缅穴夺麦邵崔邱酪薛叶诊哗细胞的社会联系课件细胞的社会联系课件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8" name="标题 321537"/>
          <p:cNvSpPr>
            <a:spLocks noGrp="1"/>
          </p:cNvSpPr>
          <p:nvPr>
            <p:ph type="title"/>
          </p:nvPr>
        </p:nvSpPr>
        <p:spPr/>
        <p:txBody>
          <a:bodyPr anchor="ctr" anchorCtr="1"/>
          <a:p>
            <a:pPr>
              <a:buClrTx/>
              <a:buSzTx/>
              <a:buFontTx/>
              <a:buNone/>
            </a:pPr>
            <a:r>
              <a:rPr lang="zh-CN" altLang="en-US" dirty="0">
                <a:effectLst/>
              </a:rPr>
              <a:t>化学突触 </a:t>
            </a:r>
            <a:endParaRPr lang="zh-CN" altLang="en-US" dirty="0">
              <a:effectLst/>
            </a:endParaRPr>
          </a:p>
        </p:txBody>
      </p:sp>
      <p:sp>
        <p:nvSpPr>
          <p:cNvPr id="321539" name="文本占位符 321538"/>
          <p:cNvSpPr>
            <a:spLocks noGrp="1"/>
          </p:cNvSpPr>
          <p:nvPr>
            <p:ph type="body" idx="1"/>
          </p:nvPr>
        </p:nvSpPr>
        <p:spPr/>
        <p:txBody>
          <a:bodyPr/>
          <a:p>
            <a:pPr>
              <a:buChar char="n"/>
            </a:pPr>
            <a:r>
              <a:rPr lang="zh-CN" altLang="en-US" dirty="0">
                <a:effectLst/>
              </a:rPr>
              <a:t>兴奋细胞间的一种连接方式</a:t>
            </a:r>
            <a:endParaRPr lang="zh-CN" altLang="en-US" dirty="0">
              <a:effectLst/>
            </a:endParaRPr>
          </a:p>
          <a:p>
            <a:pPr>
              <a:buChar char="n"/>
            </a:pPr>
            <a:r>
              <a:rPr lang="zh-CN" altLang="en-US" dirty="0">
                <a:effectLst/>
              </a:rPr>
              <a:t>通过释放神经递质来传递神经冲动  </a:t>
            </a:r>
            <a:endParaRPr lang="zh-CN" altLang="en-US" dirty="0">
              <a:effectLst/>
            </a:endParaRPr>
          </a:p>
        </p:txBody>
      </p:sp>
      <p:sp>
        <p:nvSpPr>
          <p:cNvPr id="321540" name="矩形 321539"/>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阮袭敏圣烷迭蜂芳坎攘柄绰引挚佛孙攻只跌层悸毁涤粒醒章酋绒淌谎湛氧细胞的社会联系课件细胞的社会联系课件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4146" name="图片 134145" descr="19_18"/>
          <p:cNvPicPr>
            <a:picLocks noChangeAspect="1"/>
          </p:cNvPicPr>
          <p:nvPr/>
        </p:nvPicPr>
        <p:blipFill>
          <a:blip r:embed="rId1"/>
          <a:srcRect l="7483"/>
          <a:stretch>
            <a:fillRect/>
          </a:stretch>
        </p:blipFill>
        <p:spPr>
          <a:xfrm>
            <a:off x="1187450" y="1125538"/>
            <a:ext cx="7127875" cy="5511800"/>
          </a:xfrm>
          <a:prstGeom prst="rect">
            <a:avLst/>
          </a:prstGeom>
          <a:noFill/>
          <a:ln w="9525">
            <a:noFill/>
          </a:ln>
        </p:spPr>
      </p:pic>
      <p:sp>
        <p:nvSpPr>
          <p:cNvPr id="134147" name="文本框 134146"/>
          <p:cNvSpPr txBox="1"/>
          <p:nvPr/>
        </p:nvSpPr>
        <p:spPr>
          <a:xfrm>
            <a:off x="228600" y="0"/>
            <a:ext cx="5791200" cy="642938"/>
          </a:xfrm>
          <a:prstGeom prst="rect">
            <a:avLst/>
          </a:prstGeom>
          <a:solidFill>
            <a:schemeClr val="bg1"/>
          </a:solidFill>
          <a:ln w="9525">
            <a:noFill/>
          </a:ln>
        </p:spPr>
        <p:txBody>
          <a:bodyPr>
            <a:spAutoFit/>
          </a:bodyPr>
          <a:p>
            <a:pPr>
              <a:spcBef>
                <a:spcPct val="50000"/>
              </a:spcBef>
              <a:buClrTx/>
              <a:buSzTx/>
              <a:buFontTx/>
            </a:pPr>
            <a:r>
              <a:rPr lang="en-US" altLang="zh-CN" sz="3600" b="1" dirty="0">
                <a:latin typeface="Times New Roman" panose="02020603050405020304" pitchFamily="18" charset="0"/>
                <a:ea typeface="宋体" panose="02010600030101010101" pitchFamily="2" charset="-122"/>
              </a:rPr>
              <a:t>Summary of cell junctions</a:t>
            </a:r>
            <a:endParaRPr lang="en-US" altLang="zh-CN" sz="3600" b="1" dirty="0">
              <a:latin typeface="Times New Roman" panose="02020603050405020304" pitchFamily="18" charset="0"/>
              <a:ea typeface="宋体" panose="02010600030101010101" pitchFamily="2" charset="-122"/>
            </a:endParaRPr>
          </a:p>
        </p:txBody>
      </p:sp>
      <p:sp>
        <p:nvSpPr>
          <p:cNvPr id="134148" name="矩形 134147"/>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扣舒袍瘤叼卡时萧印停黔淖盗启懒组黔辆涧栽佬托徐溅疹阔颗澈穿遣苍渺细胞的社会联系课件细胞的社会联系课件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3" name="文本占位符 291842"/>
          <p:cNvSpPr>
            <a:spLocks noGrp="1"/>
          </p:cNvSpPr>
          <p:nvPr>
            <p:ph type="body" idx="1"/>
          </p:nvPr>
        </p:nvSpPr>
        <p:spPr>
          <a:xfrm>
            <a:off x="0" y="0"/>
            <a:ext cx="8229600" cy="4530725"/>
          </a:xfrm>
        </p:spPr>
        <p:txBody>
          <a:bodyPr/>
          <a:p>
            <a:pPr>
              <a:buNone/>
            </a:pPr>
            <a:r>
              <a:rPr lang="en-US" altLang="zh-CN" b="1" dirty="0"/>
              <a:t>2. </a:t>
            </a:r>
            <a:r>
              <a:rPr lang="zh-CN" altLang="en-US" b="1" dirty="0"/>
              <a:t>胶原的分子结构</a:t>
            </a:r>
            <a:endParaRPr lang="zh-CN" altLang="en-US" b="1" dirty="0"/>
          </a:p>
          <a:p>
            <a:pPr>
              <a:buChar char="n"/>
            </a:pPr>
            <a:r>
              <a:rPr lang="zh-CN" altLang="en-US" dirty="0">
                <a:effectLst/>
              </a:rPr>
              <a:t>胶原的基本结构单位</a:t>
            </a:r>
            <a:r>
              <a:rPr lang="en-US" altLang="zh-CN" dirty="0">
                <a:effectLst/>
                <a:latin typeface="Arial" panose="020B0604020202020204" pitchFamily="34" charset="0"/>
              </a:rPr>
              <a:t>——</a:t>
            </a:r>
            <a:r>
              <a:rPr lang="zh-CN" altLang="en-US" dirty="0">
                <a:effectLst/>
              </a:rPr>
              <a:t>原胶原（</a:t>
            </a:r>
            <a:r>
              <a:rPr lang="en-US" altLang="zh-CN" dirty="0">
                <a:effectLst/>
              </a:rPr>
              <a:t>tropocollagen</a:t>
            </a:r>
            <a:r>
              <a:rPr lang="zh-CN" altLang="en-US" dirty="0">
                <a:effectLst/>
              </a:rPr>
              <a:t>）。  原胶原是三条肽链形成的三股螺旋；每条链盘绕成呈</a:t>
            </a:r>
            <a:r>
              <a:rPr lang="en-US" altLang="zh-CN" dirty="0">
                <a:effectLst/>
              </a:rPr>
              <a:t>α</a:t>
            </a:r>
            <a:r>
              <a:rPr lang="zh-CN" altLang="en-US" dirty="0">
                <a:effectLst/>
              </a:rPr>
              <a:t>链卷曲的左手螺旋；三股链再绕成右手超螺旋。</a:t>
            </a:r>
            <a:endParaRPr lang="zh-CN" altLang="en-US" dirty="0">
              <a:effectLst/>
            </a:endParaRPr>
          </a:p>
          <a:p>
            <a:pPr>
              <a:buChar char="n"/>
            </a:pPr>
            <a:r>
              <a:rPr lang="zh-CN" altLang="en-US" dirty="0">
                <a:effectLst/>
              </a:rPr>
              <a:t>原胶原分子间共价交联，呈</a:t>
            </a:r>
            <a:r>
              <a:rPr lang="en-US" altLang="zh-CN" dirty="0">
                <a:effectLst/>
              </a:rPr>
              <a:t>1/4</a:t>
            </a:r>
            <a:r>
              <a:rPr lang="zh-CN" altLang="en-US" dirty="0">
                <a:effectLst/>
              </a:rPr>
              <a:t>交替平行排列，形成胶原纤维，在电镜下可见间隔</a:t>
            </a:r>
            <a:r>
              <a:rPr lang="en-US" altLang="zh-CN" dirty="0">
                <a:effectLst/>
              </a:rPr>
              <a:t>67nm</a:t>
            </a:r>
            <a:r>
              <a:rPr lang="zh-CN" altLang="en-US" dirty="0">
                <a:effectLst/>
              </a:rPr>
              <a:t>的周期性横纹。</a:t>
            </a:r>
            <a:endParaRPr lang="zh-CN" altLang="en-US" dirty="0">
              <a:effectLst/>
            </a:endParaRPr>
          </a:p>
        </p:txBody>
      </p:sp>
      <p:pic>
        <p:nvPicPr>
          <p:cNvPr id="291844" name="图片 291843" descr="AXA11"/>
          <p:cNvPicPr>
            <a:picLocks noChangeAspect="1"/>
          </p:cNvPicPr>
          <p:nvPr/>
        </p:nvPicPr>
        <p:blipFill>
          <a:blip r:embed="rId1"/>
          <a:stretch>
            <a:fillRect/>
          </a:stretch>
        </p:blipFill>
        <p:spPr>
          <a:xfrm>
            <a:off x="250825" y="4581525"/>
            <a:ext cx="6659563" cy="1960563"/>
          </a:xfrm>
          <a:prstGeom prst="rect">
            <a:avLst/>
          </a:prstGeom>
          <a:noFill/>
          <a:ln w="9525">
            <a:noFill/>
          </a:ln>
        </p:spPr>
      </p:pic>
      <p:sp>
        <p:nvSpPr>
          <p:cNvPr id="291845" name="矩形 291844"/>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秽邹寅奶惕限召檀肋费呆攻坏江矢呸伶衔碎班侈诊茬榷巨泻砷酌六垒扰咸细胞的社会联系课件细胞的社会联系课件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1844"/>
                                        </p:tgtEl>
                                        <p:attrNameLst>
                                          <p:attrName>style.visibility</p:attrName>
                                        </p:attrNameLst>
                                      </p:cBhvr>
                                      <p:to>
                                        <p:strVal val="visible"/>
                                      </p:to>
                                    </p:set>
                                    <p:anim calcmode="lin" valueType="num">
                                      <p:cBhvr additive="base">
                                        <p:cTn id="7" dur="500" fill="hold"/>
                                        <p:tgtEl>
                                          <p:spTgt spid="291844"/>
                                        </p:tgtEl>
                                        <p:attrNameLst>
                                          <p:attrName>ppt_x</p:attrName>
                                        </p:attrNameLst>
                                      </p:cBhvr>
                                      <p:tavLst>
                                        <p:tav tm="0">
                                          <p:val>
                                            <p:strVal val="#ppt_x"/>
                                          </p:val>
                                        </p:tav>
                                        <p:tav tm="100000">
                                          <p:val>
                                            <p:strVal val="#ppt_x"/>
                                          </p:val>
                                        </p:tav>
                                      </p:tavLst>
                                    </p:anim>
                                    <p:anim calcmode="lin" valueType="num">
                                      <p:cBhvr additive="base">
                                        <p:cTn id="8" dur="500" fill="hold"/>
                                        <p:tgtEl>
                                          <p:spTgt spid="2918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标题 292865"/>
          <p:cNvSpPr>
            <a:spLocks noGrp="1"/>
          </p:cNvSpPr>
          <p:nvPr>
            <p:ph type="title"/>
          </p:nvPr>
        </p:nvSpPr>
        <p:spPr/>
        <p:txBody>
          <a:bodyPr anchor="ctr" anchorCtr="1"/>
          <a:p>
            <a:pPr>
              <a:buClrTx/>
              <a:buSzTx/>
              <a:buFontTx/>
              <a:buNone/>
            </a:pPr>
            <a:r>
              <a:rPr lang="en-US" altLang="zh-CN" b="1" dirty="0"/>
              <a:t>3. </a:t>
            </a:r>
            <a:r>
              <a:rPr lang="zh-CN" altLang="en-US" b="1" dirty="0"/>
              <a:t>胶原的合成、装配</a:t>
            </a:r>
            <a:endParaRPr lang="zh-CN" altLang="en-US" b="1" dirty="0"/>
          </a:p>
        </p:txBody>
      </p:sp>
      <p:sp>
        <p:nvSpPr>
          <p:cNvPr id="292867" name="文本占位符 292866"/>
          <p:cNvSpPr>
            <a:spLocks noGrp="1"/>
          </p:cNvSpPr>
          <p:nvPr>
            <p:ph type="body" idx="1"/>
          </p:nvPr>
        </p:nvSpPr>
        <p:spPr/>
        <p:txBody>
          <a:bodyPr/>
          <a:p>
            <a:pPr>
              <a:lnSpc>
                <a:spcPct val="90000"/>
              </a:lnSpc>
              <a:buChar char="n"/>
            </a:pPr>
            <a:endParaRPr lang="en-US" altLang="zh-CN" sz="2400" dirty="0">
              <a:effectLst/>
            </a:endParaRPr>
          </a:p>
          <a:p>
            <a:pPr>
              <a:lnSpc>
                <a:spcPct val="90000"/>
              </a:lnSpc>
              <a:buNone/>
            </a:pPr>
            <a:r>
              <a:rPr lang="zh-CN" altLang="en-US" sz="2400" dirty="0">
                <a:effectLst/>
              </a:rPr>
              <a:t>胶原合成与组装始于糙面内质网（</a:t>
            </a:r>
            <a:r>
              <a:rPr lang="en-US" altLang="zh-CN" sz="2400" dirty="0">
                <a:effectLst/>
              </a:rPr>
              <a:t>rER</a:t>
            </a:r>
            <a:r>
              <a:rPr lang="zh-CN" altLang="en-US" sz="2400" dirty="0">
                <a:effectLst/>
              </a:rPr>
              <a:t>）核糖体上进行。在高尔基体中进行修饰和加工，最终分泌到细胞外基质中组装成胶原纤维；</a:t>
            </a:r>
            <a:endParaRPr lang="zh-CN" altLang="en-US" sz="2400" dirty="0">
              <a:effectLst/>
            </a:endParaRPr>
          </a:p>
          <a:p>
            <a:pPr>
              <a:lnSpc>
                <a:spcPct val="90000"/>
              </a:lnSpc>
              <a:buNone/>
            </a:pPr>
            <a:r>
              <a:rPr lang="en-US" altLang="zh-CN" sz="2400" dirty="0">
                <a:effectLst/>
              </a:rPr>
              <a:t>3</a:t>
            </a:r>
            <a:r>
              <a:rPr lang="zh-CN" altLang="en-US" sz="2400" dirty="0">
                <a:effectLst/>
              </a:rPr>
              <a:t>条前</a:t>
            </a:r>
            <a:r>
              <a:rPr lang="en-US" altLang="zh-CN" sz="2400" dirty="0">
                <a:effectLst/>
              </a:rPr>
              <a:t>α</a:t>
            </a:r>
            <a:r>
              <a:rPr lang="zh-CN" altLang="en-US" sz="2400" dirty="0">
                <a:effectLst/>
              </a:rPr>
              <a:t>链螺旋（前胶原）</a:t>
            </a:r>
            <a:endParaRPr lang="zh-CN" altLang="en-US" sz="2400" dirty="0">
              <a:effectLst/>
            </a:endParaRPr>
          </a:p>
          <a:p>
            <a:pPr>
              <a:lnSpc>
                <a:spcPct val="90000"/>
              </a:lnSpc>
              <a:buNone/>
            </a:pPr>
            <a:r>
              <a:rPr lang="en-US" altLang="zh-CN" sz="2400" dirty="0">
                <a:effectLst/>
              </a:rPr>
              <a:t>↓</a:t>
            </a:r>
            <a:r>
              <a:rPr lang="zh-CN" altLang="en-US" sz="2400" dirty="0">
                <a:effectLst/>
              </a:rPr>
              <a:t>分泌</a:t>
            </a:r>
            <a:endParaRPr lang="zh-CN" altLang="en-US" sz="2400" dirty="0">
              <a:effectLst/>
            </a:endParaRPr>
          </a:p>
          <a:p>
            <a:pPr>
              <a:lnSpc>
                <a:spcPct val="90000"/>
              </a:lnSpc>
              <a:buNone/>
            </a:pPr>
            <a:r>
              <a:rPr lang="zh-CN" altLang="en-US" sz="2400" dirty="0">
                <a:effectLst/>
              </a:rPr>
              <a:t>原胶原</a:t>
            </a:r>
            <a:endParaRPr lang="zh-CN" altLang="en-US" sz="2400" dirty="0">
              <a:effectLst/>
            </a:endParaRPr>
          </a:p>
          <a:p>
            <a:pPr>
              <a:lnSpc>
                <a:spcPct val="90000"/>
              </a:lnSpc>
              <a:buNone/>
            </a:pPr>
            <a:r>
              <a:rPr lang="en-US" altLang="zh-CN" sz="2400" dirty="0">
                <a:effectLst/>
              </a:rPr>
              <a:t>↓</a:t>
            </a:r>
            <a:endParaRPr lang="en-US" altLang="zh-CN" sz="2400" dirty="0">
              <a:effectLst/>
            </a:endParaRPr>
          </a:p>
          <a:p>
            <a:pPr>
              <a:lnSpc>
                <a:spcPct val="90000"/>
              </a:lnSpc>
              <a:buNone/>
            </a:pPr>
            <a:r>
              <a:rPr lang="zh-CN" altLang="en-US" sz="2400" dirty="0">
                <a:effectLst/>
              </a:rPr>
              <a:t>胶原原纤维</a:t>
            </a:r>
            <a:endParaRPr lang="zh-CN" altLang="en-US" sz="2400" dirty="0">
              <a:effectLst/>
            </a:endParaRPr>
          </a:p>
          <a:p>
            <a:pPr>
              <a:lnSpc>
                <a:spcPct val="90000"/>
              </a:lnSpc>
              <a:buNone/>
            </a:pPr>
            <a:r>
              <a:rPr lang="en-US" altLang="zh-CN" sz="2400" dirty="0">
                <a:effectLst/>
              </a:rPr>
              <a:t>↓</a:t>
            </a:r>
            <a:endParaRPr lang="en-US" altLang="zh-CN" sz="2400" dirty="0">
              <a:effectLst/>
            </a:endParaRPr>
          </a:p>
          <a:p>
            <a:pPr>
              <a:lnSpc>
                <a:spcPct val="90000"/>
              </a:lnSpc>
              <a:buNone/>
            </a:pPr>
            <a:r>
              <a:rPr lang="zh-CN" altLang="en-US" sz="2400" dirty="0">
                <a:effectLst/>
              </a:rPr>
              <a:t>胶原纤维</a:t>
            </a:r>
            <a:endParaRPr lang="zh-CN" altLang="en-US" sz="2400" dirty="0">
              <a:effectLst/>
            </a:endParaRPr>
          </a:p>
        </p:txBody>
      </p:sp>
      <p:pic>
        <p:nvPicPr>
          <p:cNvPr id="292868" name="图片 292867" descr="XJ8"/>
          <p:cNvPicPr>
            <a:picLocks noChangeAspect="1"/>
          </p:cNvPicPr>
          <p:nvPr/>
        </p:nvPicPr>
        <p:blipFill>
          <a:blip r:embed="rId1"/>
          <a:stretch>
            <a:fillRect/>
          </a:stretch>
        </p:blipFill>
        <p:spPr>
          <a:xfrm>
            <a:off x="4787900" y="2852738"/>
            <a:ext cx="2536825" cy="2967037"/>
          </a:xfrm>
          <a:prstGeom prst="rect">
            <a:avLst/>
          </a:prstGeom>
          <a:noFill/>
          <a:ln w="9525">
            <a:noFill/>
          </a:ln>
        </p:spPr>
      </p:pic>
      <p:sp>
        <p:nvSpPr>
          <p:cNvPr id="292869" name="矩形 292868"/>
          <p:cNvSpPr/>
          <p:nvPr/>
        </p:nvSpPr>
        <p:spPr>
          <a:xfrm>
            <a:off x="9302750" y="7016750"/>
            <a:ext cx="0" cy="0"/>
          </a:xfrm>
          <a:prstGeom prst="rect">
            <a:avLst/>
          </a:prstGeom>
          <a:noFill/>
          <a:ln w="9525">
            <a:noFill/>
          </a:ln>
        </p:spPr>
        <p:txBody>
          <a:bodyPr wrap="square" anchor="ctr"/>
          <a:p>
            <a:pPr marL="1905" indent="-1905">
              <a:lnSpc>
                <a:spcPts val="165"/>
              </a:lnSpc>
              <a:buClr>
                <a:srgbClr val="000000"/>
              </a:buClr>
              <a:buSzPct val="100000"/>
              <a:buFontTx/>
            </a:pPr>
            <a:r>
              <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rPr>
              <a:t>腑覆系妮恃捞制紫泉息梁斑吻辩久层姨萨湃镰当拳狙力拄币乳冰翟琅烽患细胞的社会联系课件细胞的社会联系课件</a:t>
            </a:r>
            <a:endParaRPr lang="zh-CN" altLang="en-US" sz="1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2868"/>
                                        </p:tgtEl>
                                        <p:attrNameLst>
                                          <p:attrName>style.visibility</p:attrName>
                                        </p:attrNameLst>
                                      </p:cBhvr>
                                      <p:to>
                                        <p:strVal val="visible"/>
                                      </p:to>
                                    </p:set>
                                    <p:animEffect transition="in" filter="dissolve">
                                      <p:cBhvr>
                                        <p:cTn id="7" dur="500"/>
                                        <p:tgtEl>
                                          <p:spTgt spid="29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lobe">
  <a:themeElements>
    <a:clrScheme name="">
      <a:dk1>
        <a:srgbClr val="FFFFFF"/>
      </a:dk1>
      <a:lt1>
        <a:srgbClr val="0066CC"/>
      </a:lt1>
      <a:dk2>
        <a:srgbClr val="CCECFF"/>
      </a:dk2>
      <a:lt2>
        <a:srgbClr val="003B76"/>
      </a:lt2>
      <a:accent1>
        <a:srgbClr val="33CCCC"/>
      </a:accent1>
      <a:accent2>
        <a:srgbClr val="66CCFF"/>
      </a:accent2>
      <a:accent3>
        <a:srgbClr val="AAB9E2"/>
      </a:accent3>
      <a:accent4>
        <a:srgbClr val="DCDCDC"/>
      </a:accent4>
      <a:accent5>
        <a:srgbClr val="ADE2E2"/>
      </a:accent5>
      <a:accent6>
        <a:srgbClr val="5BB7E5"/>
      </a:accent6>
      <a:hlink>
        <a:srgbClr val="FFFFCC"/>
      </a:hlink>
      <a:folHlink>
        <a:srgbClr val="FFCC66"/>
      </a:folHlink>
    </a:clrScheme>
    <a:fontScheme nam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00000"/>
        </a:lt1>
        <a:dk2>
          <a:srgbClr val="FFFFCC"/>
        </a:dk2>
        <a:lt2>
          <a:srgbClr val="622100"/>
        </a:lt2>
        <a:accent1>
          <a:srgbClr val="E42B00"/>
        </a:accent1>
        <a:accent2>
          <a:srgbClr val="996600"/>
        </a:accent2>
        <a:accent3>
          <a:srgbClr val="C1AAAA"/>
        </a:accent3>
        <a:accent4>
          <a:srgbClr val="DCDCDC"/>
        </a:accent4>
        <a:accent5>
          <a:srgbClr val="EFACAA"/>
        </a:accent5>
        <a:accent6>
          <a:srgbClr val="895B00"/>
        </a:accent6>
        <a:hlink>
          <a:srgbClr val="FADF6C"/>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8F6969"/>
        </a:lt1>
        <a:dk2>
          <a:srgbClr val="FFFFCC"/>
        </a:dk2>
        <a:lt2>
          <a:srgbClr val="5F4545"/>
        </a:lt2>
        <a:accent1>
          <a:srgbClr val="CC6600"/>
        </a:accent1>
        <a:accent2>
          <a:srgbClr val="924C0C"/>
        </a:accent2>
        <a:accent3>
          <a:srgbClr val="C6B9B9"/>
        </a:accent3>
        <a:accent4>
          <a:srgbClr val="DCDCDC"/>
        </a:accent4>
        <a:accent5>
          <a:srgbClr val="E2B9AA"/>
        </a:accent5>
        <a:accent6>
          <a:srgbClr val="82430A"/>
        </a:accent6>
        <a:hlink>
          <a:srgbClr val="CFD375"/>
        </a:hlink>
        <a:folHlink>
          <a:srgbClr val="98BB91"/>
        </a:folHlink>
      </a:clrScheme>
      <a:clrMap bg1="lt1" tx1="dk1" bg2="lt2" tx2="dk2" accent1="accent1" accent2="accent2" accent3="accent3" accent4="accent4" accent5="accent5" accent6="accent6" hlink="hlink" folHlink="folHlink"/>
    </a:extraClrScheme>
    <a:extraClrScheme>
      <a:clrScheme name="">
        <a:dk1>
          <a:srgbClr val="FFFFFF"/>
        </a:dk1>
        <a:lt1>
          <a:srgbClr val="0066CC"/>
        </a:lt1>
        <a:dk2>
          <a:srgbClr val="CCECFF"/>
        </a:dk2>
        <a:lt2>
          <a:srgbClr val="003B76"/>
        </a:lt2>
        <a:accent1>
          <a:srgbClr val="33CCCC"/>
        </a:accent1>
        <a:accent2>
          <a:srgbClr val="66CCFF"/>
        </a:accent2>
        <a:accent3>
          <a:srgbClr val="AAB9E2"/>
        </a:accent3>
        <a:accent4>
          <a:srgbClr val="DCDCDC"/>
        </a:accent4>
        <a:accent5>
          <a:srgbClr val="ADE2E2"/>
        </a:accent5>
        <a:accent6>
          <a:srgbClr val="5BB7E5"/>
        </a:accent6>
        <a:hlink>
          <a:srgbClr val="FFFFCC"/>
        </a:hlink>
        <a:folHlink>
          <a:srgbClr val="FFCC66"/>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CC"/>
        </a:dk2>
        <a:lt2>
          <a:srgbClr val="005856"/>
        </a:lt2>
        <a:accent1>
          <a:srgbClr val="0099CC"/>
        </a:accent1>
        <a:accent2>
          <a:srgbClr val="00CCFF"/>
        </a:accent2>
        <a:accent3>
          <a:srgbClr val="AAC1C1"/>
        </a:accent3>
        <a:accent4>
          <a:srgbClr val="DCDCDC"/>
        </a:accent4>
        <a:accent5>
          <a:srgbClr val="AACAE2"/>
        </a:accent5>
        <a:accent6>
          <a:srgbClr val="00B7E5"/>
        </a:accent6>
        <a:hlink>
          <a:srgbClr val="1ACE9F"/>
        </a:hlink>
        <a:folHlink>
          <a:srgbClr val="948CCE"/>
        </a:folHlink>
      </a:clrScheme>
      <a:clrMap bg1="lt1" tx1="dk1" bg2="lt2" tx2="dk2" accent1="accent1" accent2="accent2" accent3="accent3" accent4="accent4" accent5="accent5" accent6="accent6" hlink="hlink" folHlink="folHlink"/>
    </a:extraClrScheme>
    <a:extraClrScheme>
      <a:clrScheme name="">
        <a:dk1>
          <a:srgbClr val="FFFFFF"/>
        </a:dk1>
        <a:lt1>
          <a:srgbClr val="5F8656"/>
        </a:lt1>
        <a:dk2>
          <a:srgbClr val="D6D8C0"/>
        </a:dk2>
        <a:lt2>
          <a:srgbClr val="3C5436"/>
        </a:lt2>
        <a:accent1>
          <a:srgbClr val="61733D"/>
        </a:accent1>
        <a:accent2>
          <a:srgbClr val="324A39"/>
        </a:accent2>
        <a:accent3>
          <a:srgbClr val="B7C3B4"/>
        </a:accent3>
        <a:accent4>
          <a:srgbClr val="DCDCDC"/>
        </a:accent4>
        <a:accent5>
          <a:srgbClr val="B7BDAF"/>
        </a:accent5>
        <a:accent6>
          <a:srgbClr val="2C4232"/>
        </a:accent6>
        <a:hlink>
          <a:srgbClr val="73D588"/>
        </a:hlink>
        <a:folHlink>
          <a:srgbClr val="6F99B9"/>
        </a:folHlink>
      </a:clrScheme>
      <a:clrMap bg1="lt1" tx1="dk1" bg2="lt2" tx2="dk2" accent1="accent1" accent2="accent2" accent3="accent3" accent4="accent4" accent5="accent5" accent6="accent6" hlink="hlink" folHlink="folHlink"/>
    </a:extraClrScheme>
    <a:extraClrScheme>
      <a:clrScheme name="">
        <a:dk1>
          <a:srgbClr val="FFFFFF"/>
        </a:dk1>
        <a:lt1>
          <a:srgbClr val="9ABE9D"/>
        </a:lt1>
        <a:dk2>
          <a:srgbClr val="336600"/>
        </a:dk2>
        <a:lt2>
          <a:srgbClr val="5B7B65"/>
        </a:lt2>
        <a:accent1>
          <a:srgbClr val="00CC66"/>
        </a:accent1>
        <a:accent2>
          <a:srgbClr val="4E7050"/>
        </a:accent2>
        <a:accent3>
          <a:srgbClr val="CADBCC"/>
        </a:accent3>
        <a:accent4>
          <a:srgbClr val="DCDCDC"/>
        </a:accent4>
        <a:accent5>
          <a:srgbClr val="AAE2B9"/>
        </a:accent5>
        <a:accent6>
          <a:srgbClr val="456447"/>
        </a:accent6>
        <a:hlink>
          <a:srgbClr val="FFFFCC"/>
        </a:hlink>
        <a:folHlink>
          <a:srgbClr val="9CE8A3"/>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6D5C6"/>
        </a:dk2>
        <a:lt2>
          <a:srgbClr val="4C4E44"/>
        </a:lt2>
        <a:accent1>
          <a:srgbClr val="898D79"/>
        </a:accent1>
        <a:accent2>
          <a:srgbClr val="4D4F45"/>
        </a:accent2>
        <a:accent3>
          <a:srgbClr val="B9BAB6"/>
        </a:accent3>
        <a:accent4>
          <a:srgbClr val="DCDCDC"/>
        </a:accent4>
        <a:accent5>
          <a:srgbClr val="C4C5BE"/>
        </a:accent5>
        <a:accent6>
          <a:srgbClr val="44463D"/>
        </a:accent6>
        <a:hlink>
          <a:srgbClr val="58BE67"/>
        </a:hlink>
        <a:folHlink>
          <a:srgbClr val="C0C640"/>
        </a:folHlink>
      </a:clrScheme>
      <a:clrMap bg1="lt1" tx1="dk1" bg2="lt2" tx2="dk2" accent1="accent1" accent2="accent2" accent3="accent3" accent4="accent4" accent5="accent5" accent6="accent6" hlink="hlink" folHlink="folHlink"/>
    </a:extraClrScheme>
    <a:extraClrScheme>
      <a:clrScheme name="">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AE2D0"/>
        </a:accent5>
        <a:accent6>
          <a:srgbClr val="8FBA55"/>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Globe</Template>
  <TotalTime>0</TotalTime>
  <Words>10478</Words>
  <Application>WPS 演示</Application>
  <PresentationFormat>在屏幕上显示</PresentationFormat>
  <Paragraphs>554</Paragraphs>
  <Slides>71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Arial</vt:lpstr>
      <vt:lpstr>宋体</vt:lpstr>
      <vt:lpstr>Wingdings</vt:lpstr>
      <vt:lpstr>Verdana</vt:lpstr>
      <vt:lpstr>Times New Roman</vt:lpstr>
      <vt:lpstr>长城楷体</vt:lpstr>
      <vt:lpstr>微软雅黑</vt:lpstr>
      <vt:lpstr>Arial Unicode MS</vt:lpstr>
      <vt:lpstr>Monotype Sorts</vt:lpstr>
      <vt:lpstr>Wingdings 3</vt:lpstr>
      <vt:lpstr>Arial Black</vt:lpstr>
      <vt:lpstr>Symbol</vt:lpstr>
      <vt:lpstr>Wingdings</vt:lpstr>
      <vt:lpstr>Globe</vt:lpstr>
      <vt:lpstr>PowerPoint 演示文稿</vt:lpstr>
      <vt:lpstr>4.2.2 细胞外基质</vt:lpstr>
      <vt:lpstr>细胞外基质</vt:lpstr>
      <vt:lpstr>细胞外基质功能</vt:lpstr>
      <vt:lpstr>PowerPoint 演示文稿</vt:lpstr>
      <vt:lpstr>一、胶原（collagen） </vt:lpstr>
      <vt:lpstr>PowerPoint 演示文稿</vt:lpstr>
      <vt:lpstr>PowerPoint 演示文稿</vt:lpstr>
      <vt:lpstr>3. 胶原的合成、装配</vt:lpstr>
      <vt:lpstr>4. 胶原的组织:</vt:lpstr>
      <vt:lpstr>5. 胶原的功能 </vt:lpstr>
      <vt:lpstr>       二、弹性蛋白</vt:lpstr>
      <vt:lpstr>三、糖胺聚糖和蛋白聚糖</vt:lpstr>
      <vt:lpstr>PowerPoint 演示文稿</vt:lpstr>
      <vt:lpstr>2. 蛋白聚糖（proteoglycan）</vt:lpstr>
      <vt:lpstr>PowerPoint 演示文稿</vt:lpstr>
      <vt:lpstr>四、层粘连蛋白和纤连蛋白</vt:lpstr>
      <vt:lpstr>纤连蛋白（fibronectin，FN） </vt:lpstr>
      <vt:lpstr>PowerPoint 演示文稿</vt:lpstr>
      <vt:lpstr>2．层粘连蛋白（laminin，LN)</vt:lpstr>
      <vt:lpstr>PowerPoint 演示文稿</vt:lpstr>
      <vt:lpstr>PowerPoint 演示文稿</vt:lpstr>
      <vt:lpstr>PowerPoint 演示文稿</vt:lpstr>
      <vt:lpstr>PowerPoint 演示文稿</vt:lpstr>
      <vt:lpstr>Adhesive protein</vt:lpstr>
      <vt:lpstr>五、基膜和细胞外被</vt:lpstr>
      <vt:lpstr>细胞外被 </vt:lpstr>
      <vt:lpstr>PowerPoint 演示文稿</vt:lpstr>
      <vt:lpstr>PowerPoint 演示文稿</vt:lpstr>
      <vt:lpstr>PowerPoint 演示文稿</vt:lpstr>
      <vt:lpstr>14.3细胞黏着及其分子基础</vt:lpstr>
      <vt:lpstr>PowerPoint 演示文稿</vt:lpstr>
      <vt:lpstr>PowerPoint 演示文稿</vt:lpstr>
      <vt:lpstr>三、细胞黏着生物学意义</vt:lpstr>
      <vt:lpstr>细胞黏着分子</vt:lpstr>
      <vt:lpstr>PowerPoint 演示文稿</vt:lpstr>
      <vt:lpstr>PowerPoint 演示文稿</vt:lpstr>
      <vt:lpstr>功能</vt:lpstr>
      <vt:lpstr>Selectin and cell adhension </vt:lpstr>
      <vt:lpstr>PowerPoint 演示文稿</vt:lpstr>
      <vt:lpstr>免疫球蛋白超家族</vt:lpstr>
      <vt:lpstr>PowerPoint 演示文稿</vt:lpstr>
      <vt:lpstr>整联蛋白 </vt:lpstr>
      <vt:lpstr>功能</vt:lpstr>
      <vt:lpstr>14.4 细胞连接</vt:lpstr>
      <vt:lpstr>PowerPoint 演示文稿</vt:lpstr>
      <vt:lpstr> 功能分类 </vt:lpstr>
      <vt:lpstr>PowerPoint 演示文稿</vt:lpstr>
      <vt:lpstr>PowerPoint 演示文稿</vt:lpstr>
      <vt:lpstr>PowerPoint 演示文稿</vt:lpstr>
      <vt:lpstr>PowerPoint 演示文稿</vt:lpstr>
      <vt:lpstr>PowerPoint 演示文稿</vt:lpstr>
      <vt:lpstr>Desomosome 桥粒</vt:lpstr>
      <vt:lpstr>PowerPoint 演示文稿</vt:lpstr>
      <vt:lpstr>桥粒功能</vt:lpstr>
      <vt:lpstr>半桥粒Hemidesmosomes</vt:lpstr>
      <vt:lpstr>Hemidesmosome 半桥粒</vt:lpstr>
      <vt:lpstr>黏合带 Adhesion belt </vt:lpstr>
      <vt:lpstr>PowerPoint 演示文稿</vt:lpstr>
      <vt:lpstr>PowerPoint 演示文稿</vt:lpstr>
      <vt:lpstr>PowerPoint 演示文稿</vt:lpstr>
      <vt:lpstr>PowerPoint 演示文稿</vt:lpstr>
      <vt:lpstr>PowerPoint 演示文稿</vt:lpstr>
      <vt:lpstr> Gap junction </vt:lpstr>
      <vt:lpstr>PowerPoint 演示文稿</vt:lpstr>
      <vt:lpstr>PowerPoint 演示文稿</vt:lpstr>
      <vt:lpstr>间隙连接功能</vt:lpstr>
      <vt:lpstr>PowerPoint 演示文稿</vt:lpstr>
      <vt:lpstr>PowerPoint 演示文稿</vt:lpstr>
      <vt:lpstr>化学突触 </vt:lpstr>
      <vt:lpstr>PowerPoint 演示文稿</vt:lpstr>
    </vt:vector>
  </TitlesOfParts>
  <Company>BSCSF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surangi</dc:creator>
  <dc:subject>细胞的社会联系课件</dc:subject>
  <cp:lastModifiedBy>Tsongfucius</cp:lastModifiedBy>
  <cp:revision>87</cp:revision>
  <dcterms:created xsi:type="dcterms:W3CDTF">2001-10-28T16:51:00Z</dcterms:created>
  <dcterms:modified xsi:type="dcterms:W3CDTF">2021-03-15T05:01:23Z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